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68" r:id="rId3"/>
    <p:sldId id="290" r:id="rId4"/>
    <p:sldId id="271" r:id="rId5"/>
    <p:sldId id="293" r:id="rId6"/>
    <p:sldId id="272" r:id="rId7"/>
    <p:sldId id="276" r:id="rId8"/>
    <p:sldId id="270" r:id="rId9"/>
    <p:sldId id="277" r:id="rId10"/>
    <p:sldId id="278" r:id="rId11"/>
    <p:sldId id="279" r:id="rId12"/>
    <p:sldId id="280" r:id="rId13"/>
    <p:sldId id="258" r:id="rId14"/>
    <p:sldId id="259" r:id="rId15"/>
    <p:sldId id="292" r:id="rId16"/>
    <p:sldId id="281" r:id="rId17"/>
    <p:sldId id="294" r:id="rId18"/>
    <p:sldId id="282" r:id="rId19"/>
    <p:sldId id="283" r:id="rId20"/>
    <p:sldId id="284" r:id="rId21"/>
    <p:sldId id="295" r:id="rId22"/>
    <p:sldId id="296" r:id="rId23"/>
    <p:sldId id="285" r:id="rId24"/>
    <p:sldId id="286" r:id="rId25"/>
    <p:sldId id="288" r:id="rId26"/>
    <p:sldId id="287" r:id="rId27"/>
    <p:sldId id="289" r:id="rId28"/>
    <p:sldId id="291" r:id="rId29"/>
    <p:sldId id="266" r:id="rId30"/>
    <p:sldId id="269" r:id="rId3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0" autoAdjust="0"/>
    <p:restoredTop sz="72795" autoAdjust="0"/>
  </p:normalViewPr>
  <p:slideViewPr>
    <p:cSldViewPr snapToGrid="0">
      <p:cViewPr varScale="1">
        <p:scale>
          <a:sx n="49" d="100"/>
          <a:sy n="49" d="100"/>
        </p:scale>
        <p:origin x="1926" y="3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07/04/2022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07/04/2022</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cepod.org.uk/2022phmh.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england.nhs.uk/wp-content/uploads/2016/03/cquin-guidance-16-17-v3.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makingeverycontactcount.co.uk/"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ncepod.org.uk/2022phmh.html"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presentation can be used to</a:t>
            </a:r>
            <a:r>
              <a:rPr lang="en-GB" baseline="0" dirty="0"/>
              <a:t> present the principal recommendations from the report ‘A Picture of Health?’.  This looked at the quality of physical healthcare </a:t>
            </a:r>
            <a:r>
              <a:rPr lang="en-US" baseline="0" dirty="0"/>
              <a:t>provided to adult patients aged over 18 years who were admitted to a mental health inpatient setting. </a:t>
            </a:r>
            <a:r>
              <a:rPr lang="en-GB" baseline="0" dirty="0"/>
              <a:t>The study covered the all NHS, independent or not-for profit inpatient mental health hospitals in the UK.</a:t>
            </a:r>
            <a:endParaRPr lang="en-US" baseline="0" dirty="0"/>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More information can be found at </a:t>
            </a:r>
            <a:r>
              <a:rPr lang="en-GB" sz="1800" u="sng" dirty="0">
                <a:solidFill>
                  <a:srgbClr val="000000"/>
                </a:solidFill>
                <a:effectLst/>
                <a:latin typeface="Calibri" panose="020F0502020204030204" pitchFamily="34" charset="0"/>
                <a:ea typeface="Calibri" panose="020F0502020204030204" pitchFamily="34" charset="0"/>
                <a:hlinkClick r:id="rId3"/>
              </a:rPr>
              <a:t>https://ncepod.org.uk/2022phmh.html</a:t>
            </a:r>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3617605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2290871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3892022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endParaRPr lang="en-GB" sz="120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effectLst/>
                <a:highlight>
                  <a:srgbClr val="FE612A"/>
                </a:highlight>
                <a:latin typeface="Calibri" panose="020F0502020204030204" pitchFamily="34" charset="0"/>
                <a:ea typeface="Calibri" panose="020F0502020204030204" pitchFamily="34" charset="0"/>
                <a:cs typeface="Calibri" panose="020F0502020204030204" pitchFamily="34" charset="0"/>
              </a:rPr>
              <a:t>The report, which makes 12 recommendations for clinicians and management to implement in practice, highlights there is room for improvement in the quality of physical health care provided to adult patients admitted to an inpatient mental health setting</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200" dirty="0">
              <a:effectLst/>
              <a:highlight>
                <a:srgbClr val="FE612A"/>
              </a:highlight>
              <a:latin typeface="Calibri" panose="020F0502020204030204" pitchFamily="34" charset="0"/>
              <a:ea typeface="Calibri" panose="020F0502020204030204" pitchFamily="34" charset="0"/>
              <a:cs typeface="Calibri" panose="020F0502020204030204" pitchFamily="34" charset="0"/>
            </a:endParaRPr>
          </a:p>
          <a:p>
            <a:pPr algn="l">
              <a:lnSpc>
                <a:spcPct val="115000"/>
              </a:lnSpc>
            </a:pPr>
            <a:r>
              <a:rPr lang="en-GB" sz="1200" dirty="0">
                <a:effectLst/>
                <a:highlight>
                  <a:srgbClr val="FE612A"/>
                </a:highlight>
                <a:latin typeface="Calibri" panose="020F0502020204030204" pitchFamily="34" charset="0"/>
                <a:ea typeface="Calibri" panose="020F0502020204030204" pitchFamily="34" charset="0"/>
                <a:cs typeface="Calibri" panose="020F0502020204030204" pitchFamily="34" charset="0"/>
              </a:rPr>
              <a:t>Rec 1 </a:t>
            </a:r>
            <a:r>
              <a:rPr lang="en-GB" sz="1800" b="1" dirty="0">
                <a:solidFill>
                  <a:srgbClr val="000000"/>
                </a:solidFill>
                <a:effectLst/>
                <a:latin typeface="Calibri" panose="020F0502020204030204" pitchFamily="34" charset="0"/>
                <a:ea typeface="Times New Roman" panose="02020603050405020304" pitchFamily="18" charset="0"/>
              </a:rPr>
              <a:t>.</a:t>
            </a:r>
            <a:r>
              <a:rPr lang="en-GB" sz="1800" dirty="0">
                <a:effectLst/>
                <a:latin typeface="Calibri" panose="020F0502020204030204" pitchFamily="34" charset="0"/>
                <a:ea typeface="Times New Roman" panose="02020603050405020304" pitchFamily="18" charset="0"/>
              </a:rPr>
              <a:t> Physical health conditions were not included in the initial medical clerking for 29/150 (19.3%) patients</a:t>
            </a: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GB" sz="1800" dirty="0">
                <a:effectLst/>
                <a:latin typeface="Calibri" panose="020F0502020204030204" pitchFamily="34" charset="0"/>
                <a:ea typeface="Times New Roman" panose="02020603050405020304" pitchFamily="18" charset="0"/>
              </a:rPr>
              <a:t>110/177 (62.1%) patients had a condition that could have impacted the safety of rapid tranquilisation and found that this information was not properly documented nor communicated to the relevant staff in 61/110 (55.5%) cases reviewed</a:t>
            </a:r>
            <a:endParaRPr lang="en-GB"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211D1E"/>
                </a:solidFill>
              </a:rPr>
              <a:t>*The 4 hour timeframe is line with the Royal College of Psychiatrists Standards for Inpatient Mental Health Services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211D1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rPr>
              <a:t>33/291 (11.3%) patients did not have an initial physical health assessment at the time of admission to hospital</a:t>
            </a:r>
            <a:endParaRPr lang="en-GB"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211D1E"/>
              </a:solidFill>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211D1E"/>
                </a:solidFill>
              </a:rPr>
              <a:t>*The 4 hour timeframe is line with the Royal College of Psychiatrists Standards for Inpatient Mental Health Services (2022)</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2210194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15000"/>
              </a:lnSpc>
            </a:pPr>
            <a:r>
              <a:rPr lang="en-GB" b="1" dirty="0"/>
              <a:t>Presenter’s notes: </a:t>
            </a:r>
            <a:r>
              <a:rPr lang="en-GB" sz="1800" dirty="0">
                <a:effectLst/>
                <a:latin typeface="Calibri" panose="020F0502020204030204" pitchFamily="34" charset="0"/>
                <a:ea typeface="Times New Roman" panose="02020603050405020304" pitchFamily="18" charset="0"/>
              </a:rPr>
              <a:t>A plan for physical health observations was not recorded for 48/217 (22.1%) patients (assess in 217/252)</a:t>
            </a: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US" sz="1800" b="1" dirty="0">
                <a:effectLst/>
                <a:latin typeface="Calibri" panose="020F0502020204030204" pitchFamily="34" charset="0"/>
                <a:ea typeface="Times New Roman" panose="02020603050405020304" pitchFamily="18" charset="0"/>
              </a:rPr>
              <a:t>#16.</a:t>
            </a:r>
            <a:r>
              <a:rPr lang="en-US" sz="1800"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No advice was given to staff about who should be notified in the event of physical health concerns for 47/169 (27.8%) patients</a:t>
            </a: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US" sz="1800" b="1" dirty="0">
                <a:effectLst/>
                <a:latin typeface="Calibri" panose="020F0502020204030204" pitchFamily="34" charset="0"/>
                <a:ea typeface="Times New Roman" panose="02020603050405020304" pitchFamily="18" charset="0"/>
              </a:rPr>
              <a:t>#19</a:t>
            </a:r>
            <a:r>
              <a:rPr lang="en-US" sz="1800"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68/252 (27.0%) patients did not have a physical health risk assessment. Where it could be determined (in 156/177; 88.1%) the case reviewers found that it was documented in the case notes of 81/156 (51.9%) patients and adequately communicated to the nursing staff on 71/81 occasions</a:t>
            </a:r>
            <a:endParaRPr lang="en-GB"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369119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304262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 </a:t>
            </a:r>
            <a:r>
              <a:rPr lang="en-US" sz="1200" b="0" i="1" u="none" strike="noStrike" baseline="0" dirty="0">
                <a:solidFill>
                  <a:srgbClr val="211D1E"/>
                </a:solidFill>
                <a:latin typeface="PCAYR I+ Humanist 777 BT"/>
              </a:rPr>
              <a:t>This is in line with NICE Quality Standard 120 (Medicines </a:t>
            </a:r>
            <a:r>
              <a:rPr lang="en-US" sz="1200" b="0" i="1" u="none" strike="noStrike" baseline="0" dirty="0" err="1">
                <a:solidFill>
                  <a:srgbClr val="211D1E"/>
                </a:solidFill>
                <a:latin typeface="PCAYR I+ Humanist 777 BT"/>
              </a:rPr>
              <a:t>optimisation</a:t>
            </a:r>
            <a:r>
              <a:rPr lang="en-US" sz="1200" b="0" i="1" u="none" strike="noStrike" baseline="0" dirty="0">
                <a:solidFill>
                  <a:srgbClr val="211D1E"/>
                </a:solidFill>
                <a:latin typeface="PCAYR I+ Humanist 777 BT"/>
              </a:rPr>
              <a:t> 2016) https://www.nice.org.uk/guidance/qs120 </a:t>
            </a:r>
            <a:endParaRPr lang="en-US" sz="1200" b="0" i="0" u="none" strike="noStrike" baseline="0" dirty="0">
              <a:solidFill>
                <a:srgbClr val="211D1E"/>
              </a:solidFill>
              <a:latin typeface="PCAYR I+ Humanist 777 B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algn="l">
              <a:lnSpc>
                <a:spcPct val="115000"/>
              </a:lnSpc>
            </a:pPr>
            <a:r>
              <a:rPr lang="en-GB" sz="1800" dirty="0">
                <a:effectLst/>
                <a:latin typeface="Calibri" panose="020F0502020204030204" pitchFamily="34" charset="0"/>
                <a:ea typeface="Times New Roman" panose="02020603050405020304" pitchFamily="18" charset="0"/>
              </a:rPr>
              <a:t>31/237 (13.1%) patients had delays in prescription and administration of physical health medications and the cas</a:t>
            </a:r>
            <a:r>
              <a:rPr lang="en-GB" sz="1800" dirty="0">
                <a:solidFill>
                  <a:srgbClr val="000000"/>
                </a:solidFill>
                <a:effectLst/>
                <a:latin typeface="Calibri" panose="020F0502020204030204" pitchFamily="34" charset="0"/>
                <a:ea typeface="Times New Roman" panose="02020603050405020304" pitchFamily="18" charset="0"/>
              </a:rPr>
              <a:t>e reviewers recorded delays in 26/148 (17.6%) patients who were prescribed physical health medications during their hospital stay</a:t>
            </a:r>
          </a:p>
          <a:p>
            <a:pPr algn="l">
              <a:lnSpc>
                <a:spcPct val="115000"/>
              </a:lnSpc>
            </a:pP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213/291 (73.2%) patients had a full medicines reconciliation (including receiving indicated current prescription of medication) within 24 hours of admission</a:t>
            </a:r>
          </a:p>
          <a:p>
            <a:pPr algn="l">
              <a:lnSpc>
                <a:spcPct val="115000"/>
              </a:lnSpc>
            </a:pP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36/66 patients did not have all contraindications or interactions with psychotropic medication documented that should have been</a:t>
            </a:r>
            <a:endParaRPr lang="en-GB"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3483662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algn="l">
              <a:lnSpc>
                <a:spcPct val="115000"/>
              </a:lnSpc>
            </a:pPr>
            <a:r>
              <a:rPr lang="en-US" sz="1800" b="1" dirty="0">
                <a:effectLst/>
                <a:latin typeface="Calibri" panose="020F050202020403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Calibri" panose="020F0502020204030204" pitchFamily="34" charset="0"/>
              </a:rPr>
              <a:t>317/412 (76.9%) mental healthcare professionals reported that their workplace had networks, relationships or links with the nearest physical health hospital. However, 216/317 (68.1%) thought there was scope for improvements in these networks</a:t>
            </a:r>
          </a:p>
          <a:p>
            <a:pPr algn="l">
              <a:lnSpc>
                <a:spcPct val="115000"/>
              </a:lnSpc>
            </a:pP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GB" sz="1800" dirty="0">
                <a:effectLst/>
                <a:latin typeface="Calibri" panose="020F0502020204030204" pitchFamily="34" charset="0"/>
                <a:ea typeface="Times New Roman" panose="02020603050405020304" pitchFamily="18" charset="0"/>
              </a:rPr>
              <a:t>Advice was sought from the physical health team for acute deterioration in 116/147 (78.9%) patients</a:t>
            </a:r>
          </a:p>
          <a:p>
            <a:pPr algn="l">
              <a:lnSpc>
                <a:spcPct val="115000"/>
              </a:lnSpc>
            </a:pPr>
            <a:endParaRPr lang="en-GB" sz="1800" dirty="0">
              <a:effectLst/>
              <a:latin typeface="Times New Roman" panose="02020603050405020304" pitchFamily="18" charset="0"/>
              <a:ea typeface="Times New Roman" panose="02020603050405020304" pitchFamily="18" charset="0"/>
            </a:endParaRPr>
          </a:p>
          <a:p>
            <a:pPr marL="19050" algn="l">
              <a:lnSpc>
                <a:spcPct val="115000"/>
              </a:lnSpc>
            </a:pPr>
            <a:r>
              <a:rPr lang="en-GB" sz="1800" dirty="0">
                <a:effectLst/>
                <a:latin typeface="Calibri" panose="020F0502020204030204" pitchFamily="34" charset="0"/>
                <a:ea typeface="Times New Roman" panose="02020603050405020304" pitchFamily="18" charset="0"/>
              </a:rPr>
              <a:t>20/107 (18.7%) patients had delays in identifying their acute physical deterioration by the mental health team</a:t>
            </a:r>
            <a:r>
              <a:rPr lang="en-GB" sz="1800" b="1" dirty="0">
                <a:effectLst/>
                <a:latin typeface="Calibri" panose="020F0502020204030204" pitchFamily="34" charset="0"/>
                <a:ea typeface="Times New Roman" panose="02020603050405020304" pitchFamily="18" charset="0"/>
              </a:rPr>
              <a:t> </a:t>
            </a:r>
          </a:p>
          <a:p>
            <a:pPr marL="19050" algn="l">
              <a:lnSpc>
                <a:spcPct val="115000"/>
              </a:lnSpc>
            </a:pP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GB" sz="1800" dirty="0">
                <a:effectLst/>
                <a:latin typeface="Calibri" panose="020F0502020204030204" pitchFamily="34" charset="0"/>
                <a:ea typeface="Times New Roman" panose="02020603050405020304" pitchFamily="18" charset="0"/>
              </a:rPr>
              <a:t>18/56 organisations reported a specific pathway or protocol for inpatients with specific physical health conditions </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3379990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The study described in this report aimed to </a:t>
            </a:r>
            <a:r>
              <a:rPr lang="en-US" sz="1200" b="0" i="0" u="none" strike="noStrike" baseline="0" dirty="0">
                <a:solidFill>
                  <a:srgbClr val="211D1E"/>
                </a:solidFill>
                <a:latin typeface="Humanist 77 7 BT"/>
              </a:rPr>
              <a:t>identify and explore remediable factors in the clinical and </a:t>
            </a:r>
            <a:r>
              <a:rPr lang="en-US" sz="1200" b="0" i="0" u="none" strike="noStrike" baseline="0" dirty="0" err="1">
                <a:solidFill>
                  <a:srgbClr val="211D1E"/>
                </a:solidFill>
                <a:latin typeface="Humanist 77 7 BT"/>
              </a:rPr>
              <a:t>organisation</a:t>
            </a:r>
            <a:r>
              <a:rPr lang="en-US" sz="1200" b="0" i="0" u="none" strike="noStrike" baseline="0" dirty="0">
                <a:solidFill>
                  <a:srgbClr val="211D1E"/>
                </a:solidFill>
                <a:latin typeface="Humanist 77 7 BT"/>
              </a:rPr>
              <a:t> of the physical healthcare provided to adult patients admitted to a mental health inpatient setting. </a:t>
            </a:r>
          </a:p>
          <a:p>
            <a:endParaRPr lang="en-US" sz="1200" b="0" i="0" u="none" strike="noStrike" baseline="0" dirty="0">
              <a:solidFill>
                <a:srgbClr val="211D1E"/>
              </a:solidFill>
              <a:latin typeface="Humanist 77 7 BT"/>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consultant psychiatrist caring for the patient at admission completed a questionnaire and returned this alongside copied extracts of the case notes. These data were peer reviewed by a multidisciplinary group of clinicians to assess the quality of physical healthcare patients had received. </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r>
              <a:rPr lang="en-US" sz="1800" b="0" i="0" u="none" strike="noStrike" baseline="0" dirty="0">
                <a:solidFill>
                  <a:srgbClr val="211D1E"/>
                </a:solidFill>
                <a:latin typeface="ZPVUG O+ Humanist 777 BT"/>
              </a:rPr>
              <a:t>An </a:t>
            </a:r>
            <a:r>
              <a:rPr lang="en-US" sz="1800" b="0" i="0" u="none" strike="noStrike" baseline="0" dirty="0" err="1">
                <a:solidFill>
                  <a:srgbClr val="211D1E"/>
                </a:solidFill>
                <a:latin typeface="ZPVUG O+ Humanist 777 BT"/>
              </a:rPr>
              <a:t>organisational</a:t>
            </a:r>
            <a:r>
              <a:rPr lang="en-US" sz="1800" b="0" i="0" u="none" strike="noStrike" baseline="0" dirty="0">
                <a:solidFill>
                  <a:srgbClr val="211D1E"/>
                </a:solidFill>
                <a:latin typeface="ZPVUG O+ Humanist 777 BT"/>
              </a:rPr>
              <a:t> questionnaire was disseminated to each mental health trust/local health board, and independent mental healthcare provider identified as meeting the criteria to participate. An additional </a:t>
            </a:r>
            <a:r>
              <a:rPr lang="en-US" sz="1800" b="0" i="0" u="none" strike="noStrike" baseline="0" dirty="0" err="1">
                <a:solidFill>
                  <a:srgbClr val="211D1E"/>
                </a:solidFill>
                <a:latin typeface="ZPVUG O+ Humanist 777 BT"/>
              </a:rPr>
              <a:t>organisational</a:t>
            </a:r>
            <a:r>
              <a:rPr lang="en-US" sz="1800" b="0" i="0" u="none" strike="noStrike" baseline="0" dirty="0">
                <a:solidFill>
                  <a:srgbClr val="211D1E"/>
                </a:solidFill>
                <a:latin typeface="ZPVUG O+ Humanist 777 BT"/>
              </a:rPr>
              <a:t> questionnaire was disseminated to each inpatient unit with patients in the study to focus questions on aspects of service provision that may have varied within </a:t>
            </a:r>
            <a:r>
              <a:rPr lang="en-GB" sz="1800" b="0" i="0" u="none" strike="noStrike" baseline="0" dirty="0">
                <a:solidFill>
                  <a:srgbClr val="211D1E"/>
                </a:solidFill>
                <a:latin typeface="ZPVUG O+ Humanist 777 BT"/>
              </a:rPr>
              <a:t>the organisation.</a:t>
            </a:r>
          </a:p>
          <a:p>
            <a:r>
              <a:rPr lang="en-GB" sz="1800" b="0" i="0" u="none" strike="noStrike" baseline="0" dirty="0">
                <a:solidFill>
                  <a:srgbClr val="211D1E"/>
                </a:solidFill>
                <a:latin typeface="ZPVUG O+ Humanist 777 BT"/>
              </a:rPr>
              <a:t> </a:t>
            </a: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 </a:t>
            </a:r>
            <a:r>
              <a:rPr lang="en-US" sz="1800" b="1" dirty="0">
                <a:effectLst/>
                <a:latin typeface="Calibri" panose="020F050202020403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Calibri" panose="020F0502020204030204" pitchFamily="34" charset="0"/>
              </a:rPr>
              <a:t>317/412 (76.9%) mental healthcare professionals reported that their workplace had networks, relationships or links with the nearest physical health hospital. However, 216/317 (68.1%) thought there was scope for improvements in these networks</a:t>
            </a:r>
            <a:endParaRPr lang="en-GB" b="1" dirty="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1706751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1459767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15000"/>
              </a:lnSpc>
            </a:pPr>
            <a:r>
              <a:rPr lang="en-GB" b="1" dirty="0"/>
              <a:t>Presenter’s notes: </a:t>
            </a:r>
          </a:p>
          <a:p>
            <a:pPr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127/205 (62.0%) patients had documentation as to whether the outcomes of the physical health review had been discussed with them</a:t>
            </a:r>
          </a:p>
          <a:p>
            <a:pPr algn="l">
              <a:lnSpc>
                <a:spcPct val="115000"/>
              </a:lnSpc>
            </a:pP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100/188 (53.2%) patients had documentation as to whether the outcomes of the physical health review had been discussed with their family/carers</a:t>
            </a:r>
          </a:p>
          <a:p>
            <a:pPr algn="l">
              <a:lnSpc>
                <a:spcPct val="115000"/>
              </a:lnSpc>
            </a:pP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26/60 patients stated that the clinical team fully involved them in their physical healthcare assessment and explained clearly what assessments and tests were being done,</a:t>
            </a:r>
          </a:p>
          <a:p>
            <a:pPr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 why they were being done, and the results of any tests. However, 28/60 disagreed that this was the case and 20/35 carers reported that they had not felt involved or been communicated with about assessments and tests carried out</a:t>
            </a:r>
            <a:endParaRPr lang="en-GB" sz="1800" dirty="0">
              <a:effectLst/>
              <a:latin typeface="Times New Roman" panose="02020603050405020304" pitchFamily="18" charset="0"/>
              <a:ea typeface="Times New Roman" panose="02020603050405020304" pitchFamily="18" charset="0"/>
            </a:endParaRPr>
          </a:p>
          <a:p>
            <a:pPr marL="17780" algn="l">
              <a:lnSpc>
                <a:spcPct val="115000"/>
              </a:lnSpc>
            </a:pPr>
            <a:endParaRPr lang="en-US" sz="1800" b="1" dirty="0">
              <a:effectLst/>
              <a:latin typeface="Calibri" panose="020F0502020204030204" pitchFamily="34" charset="0"/>
              <a:ea typeface="Times New Roman" panose="02020603050405020304" pitchFamily="18" charset="0"/>
            </a:endParaRPr>
          </a:p>
          <a:p>
            <a:pPr marL="17780"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25/60 patients agreed that information given to them regarding their physical health  was clear, understandable and encouraging and 26/60 who disagreed. Carers were also asked the same question and 15/35 did not feel this was the case</a:t>
            </a:r>
            <a:r>
              <a:rPr lang="en-GB" sz="1800" dirty="0">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algn="l">
              <a:lnSpc>
                <a:spcPct val="115000"/>
              </a:lnSpc>
            </a:pPr>
            <a:endParaRPr lang="en-US" sz="1800" b="1" dirty="0">
              <a:effectLst/>
              <a:latin typeface="Calibri" panose="020F0502020204030204" pitchFamily="34" charset="0"/>
              <a:ea typeface="Times New Roman" panose="02020603050405020304" pitchFamily="18" charset="0"/>
            </a:endParaRPr>
          </a:p>
          <a:p>
            <a:pPr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15/29 organisations reported a physical health strategy that had a specific commitment and plan to improve communication about physical health with patients and carers</a:t>
            </a:r>
            <a:endParaRPr lang="en-GB" sz="1800" dirty="0">
              <a:effectLst/>
              <a:latin typeface="Times New Roman" panose="02020603050405020304" pitchFamily="18" charset="0"/>
              <a:ea typeface="Times New Roman" panose="02020603050405020304" pitchFamily="18" charset="0"/>
            </a:endParaRPr>
          </a:p>
          <a:p>
            <a:pPr algn="l">
              <a:lnSpc>
                <a:spcPct val="115000"/>
              </a:lnSpc>
            </a:pPr>
            <a:endParaRPr lang="en-US" sz="1800" b="1" dirty="0">
              <a:effectLst/>
              <a:latin typeface="Calibri" panose="020F0502020204030204" pitchFamily="34" charset="0"/>
              <a:ea typeface="Times New Roman" panose="02020603050405020304" pitchFamily="18" charset="0"/>
            </a:endParaRPr>
          </a:p>
          <a:p>
            <a:pPr algn="l">
              <a:lnSpc>
                <a:spcPct val="115000"/>
              </a:lnSpc>
            </a:pPr>
            <a:r>
              <a:rPr lang="en-GB" sz="1800" dirty="0">
                <a:solidFill>
                  <a:srgbClr val="000000"/>
                </a:solidFill>
                <a:effectLst/>
                <a:latin typeface="Calibri" panose="020F0502020204030204" pitchFamily="34" charset="0"/>
                <a:ea typeface="Times New Roman" panose="02020603050405020304" pitchFamily="18" charset="0"/>
              </a:rPr>
              <a:t>164/291 (56.4%) clinician questionnaires provided detail of efforts and strategies to engage the patient in the physical health assessment process</a:t>
            </a:r>
            <a:endParaRPr lang="en-GB"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211D1E"/>
                </a:solidFill>
                <a:latin typeface="Humanist 77 7 BT"/>
              </a:rPr>
              <a:t>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357276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211D1E"/>
                </a:solidFill>
                <a:latin typeface="Humanist 77 7 BT"/>
              </a:rPr>
              <a:t>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4284219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algn="l">
              <a:lnSpc>
                <a:spcPct val="115000"/>
              </a:lnSpc>
            </a:pPr>
            <a:r>
              <a:rPr lang="en-US" sz="1800" dirty="0">
                <a:effectLst/>
                <a:latin typeface="Calibri" panose="020F0502020204030204" pitchFamily="34" charset="0"/>
                <a:ea typeface="Times New Roman" panose="02020603050405020304" pitchFamily="18" charset="0"/>
              </a:rPr>
              <a:t>NHSE CQUIN guidance 2016/2017 </a:t>
            </a: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US" sz="1800" dirty="0">
                <a:effectLst/>
                <a:latin typeface="Calibri" panose="020F0502020204030204" pitchFamily="34" charset="0"/>
                <a:ea typeface="Times New Roman" panose="02020603050405020304" pitchFamily="18" charset="0"/>
              </a:rPr>
              <a:t>Cardio metabolic assessment</a:t>
            </a: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US" sz="1800" dirty="0">
                <a:effectLst/>
                <a:latin typeface="Calibri" panose="020F0502020204030204" pitchFamily="34" charset="0"/>
                <a:ea typeface="Times New Roman" panose="02020603050405020304" pitchFamily="18" charset="0"/>
              </a:rPr>
              <a:t>and treatment for patients with</a:t>
            </a: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US" sz="1800" dirty="0">
                <a:effectLst/>
                <a:latin typeface="Calibri" panose="020F0502020204030204" pitchFamily="34" charset="0"/>
                <a:ea typeface="Times New Roman" panose="02020603050405020304" pitchFamily="18" charset="0"/>
              </a:rPr>
              <a:t>psychoses/ Serious Mental illness (PSMI)</a:t>
            </a:r>
            <a:endParaRPr lang="en-GB" sz="1800" dirty="0">
              <a:effectLst/>
              <a:latin typeface="Times New Roman" panose="02020603050405020304" pitchFamily="18" charset="0"/>
              <a:ea typeface="Times New Roman" panose="02020603050405020304" pitchFamily="18" charset="0"/>
            </a:endParaRPr>
          </a:p>
          <a:p>
            <a:pPr algn="l">
              <a:lnSpc>
                <a:spcPct val="115000"/>
              </a:lnSpc>
            </a:pPr>
            <a:r>
              <a:rPr lang="en-GB" sz="1800" u="sng" dirty="0">
                <a:solidFill>
                  <a:srgbClr val="0563C1"/>
                </a:solidFill>
                <a:effectLst/>
                <a:latin typeface="Calibri" panose="020F0502020204030204" pitchFamily="34" charset="0"/>
                <a:ea typeface="Times New Roman" panose="02020603050405020304" pitchFamily="18" charset="0"/>
                <a:hlinkClick r:id="rId3"/>
              </a:rPr>
              <a:t>https://www.england.nhs.uk/wp-content/uploads/2016/03/cquin-guidance-16-17-v3.pdf</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24</a:t>
            </a:fld>
            <a:endParaRPr lang="en-GB"/>
          </a:p>
        </p:txBody>
      </p:sp>
    </p:spTree>
    <p:extLst>
      <p:ext uri="{BB962C8B-B14F-4D97-AF65-F5344CB8AC3E}">
        <p14:creationId xmlns:p14="http://schemas.microsoft.com/office/powerpoint/2010/main" val="33891151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t>This is in line with Making Every Contact Count: </a:t>
            </a:r>
            <a:r>
              <a:rPr lang="en-US" sz="1200" b="0" i="0" u="none" strike="noStrike" baseline="0" dirty="0">
                <a:hlinkClick r:id="rId3"/>
              </a:rPr>
              <a:t>https://www.makingeverycontactcount.co.uk/</a:t>
            </a:r>
            <a:endParaRPr lang="en-US" sz="1200" b="0" i="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25</a:t>
            </a:fld>
            <a:endParaRPr lang="en-GB"/>
          </a:p>
        </p:txBody>
      </p:sp>
    </p:spTree>
    <p:extLst>
      <p:ext uri="{BB962C8B-B14F-4D97-AF65-F5344CB8AC3E}">
        <p14:creationId xmlns:p14="http://schemas.microsoft.com/office/powerpoint/2010/main" val="2663279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a:lnSpc>
                <a:spcPct val="115000"/>
              </a:lnSpc>
            </a:pPr>
            <a:r>
              <a:rPr lang="en-US" sz="1800" b="1" dirty="0">
                <a:solidFill>
                  <a:srgbClr val="000000"/>
                </a:solidFill>
                <a:effectLst/>
                <a:latin typeface="Calibri" panose="020F0502020204030204" pitchFamily="34" charset="0"/>
                <a:ea typeface="Times New Roman" panose="02020603050405020304" pitchFamily="18" charset="0"/>
              </a:rPr>
              <a:t>.</a:t>
            </a:r>
            <a:r>
              <a:rPr lang="en-US" sz="1800" dirty="0">
                <a:solidFill>
                  <a:srgbClr val="000000"/>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Times New Roman" panose="02020603050405020304" pitchFamily="18" charset="0"/>
              </a:rPr>
              <a:t>31/56 organisations reported that mental health conditions were recorded as ICD-10 codes across the organisation. There was even greater variation around ICD-10 coding for physical health conditions with only 10/56 organisations reporting that this was conducted as standard practice</a:t>
            </a:r>
          </a:p>
          <a:p>
            <a:pPr>
              <a:lnSpc>
                <a:spcPct val="115000"/>
              </a:lnSpc>
            </a:pPr>
            <a:endParaRPr lang="en-GB" sz="1800" dirty="0">
              <a:effectLst/>
              <a:latin typeface="Times New Roman" panose="02020603050405020304" pitchFamily="18" charset="0"/>
              <a:ea typeface="Times New Roman" panose="02020603050405020304" pitchFamily="18" charset="0"/>
            </a:endParaRPr>
          </a:p>
          <a:p>
            <a:pPr marL="17780" indent="1270">
              <a:lnSpc>
                <a:spcPct val="115000"/>
              </a:lnSpc>
            </a:pPr>
            <a:r>
              <a:rPr lang="en-GB" sz="1800" dirty="0">
                <a:solidFill>
                  <a:srgbClr val="000000"/>
                </a:solidFill>
                <a:effectLst/>
                <a:latin typeface="Calibri" panose="020F0502020204030204" pitchFamily="34" charset="0"/>
                <a:ea typeface="Times New Roman" panose="02020603050405020304" pitchFamily="18" charset="0"/>
              </a:rPr>
              <a:t>Information on newly diagnosed physical health conditions was included in 70/228 (30.7%) discharge summaries and on previously known conditions in 151/228 (66.2%) </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26</a:t>
            </a:fld>
            <a:endParaRPr lang="en-GB"/>
          </a:p>
        </p:txBody>
      </p:sp>
    </p:spTree>
    <p:extLst>
      <p:ext uri="{BB962C8B-B14F-4D97-AF65-F5344CB8AC3E}">
        <p14:creationId xmlns:p14="http://schemas.microsoft.com/office/powerpoint/2010/main" val="5504220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15000"/>
              </a:lnSpc>
            </a:pPr>
            <a:r>
              <a:rPr lang="en-GB" b="1" dirty="0"/>
              <a:t>Presenter’s notes: </a:t>
            </a:r>
            <a:r>
              <a:rPr lang="en-US" sz="1800"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244/405 (60.2%) mental healthcare professionals working in mental health inpatient settings, thought the electronic patient record allowed easy viewing/input of the patient's physical health needs, and 142/143 (99.3%) thought that it could be improved</a:t>
            </a:r>
          </a:p>
          <a:p>
            <a:pPr algn="l">
              <a:lnSpc>
                <a:spcPct val="115000"/>
              </a:lnSpc>
            </a:pPr>
            <a:endParaRPr lang="en-GB" sz="1800" dirty="0">
              <a:effectLst/>
              <a:latin typeface="Calibri" panose="020F0502020204030204" pitchFamily="34" charset="0"/>
              <a:ea typeface="Times New Roman" panose="02020603050405020304" pitchFamily="18" charset="0"/>
            </a:endParaRPr>
          </a:p>
          <a:p>
            <a:pPr algn="l">
              <a:lnSpc>
                <a:spcPct val="115000"/>
              </a:lnSpc>
            </a:pPr>
            <a:r>
              <a:rPr lang="en-GB" sz="1800" dirty="0">
                <a:effectLst/>
                <a:latin typeface="Calibri" panose="020F0502020204030204" pitchFamily="34" charset="0"/>
                <a:ea typeface="Times New Roman" panose="02020603050405020304" pitchFamily="18" charset="0"/>
              </a:rPr>
              <a:t>55/56 organisations had some form of established electronic patient record system. However, there was variation in the comprehensiveness of the electronic system with only 20/55 reporting that all elements of the clinical record were on the electronic system </a:t>
            </a:r>
          </a:p>
          <a:p>
            <a:pPr algn="l">
              <a:lnSpc>
                <a:spcPct val="115000"/>
              </a:lnSpc>
            </a:pP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Despite the need for rapid access to a patient’s physical health records, 14/56 responding organisations had immediate electronic access to the patient’s primary care medical record with most relying on requests for this information to be sent</a:t>
            </a:r>
            <a:endParaRPr lang="en-GB" b="1" dirty="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27</a:t>
            </a:fld>
            <a:endParaRPr lang="en-GB"/>
          </a:p>
        </p:txBody>
      </p:sp>
    </p:spTree>
    <p:extLst>
      <p:ext uri="{BB962C8B-B14F-4D97-AF65-F5344CB8AC3E}">
        <p14:creationId xmlns:p14="http://schemas.microsoft.com/office/powerpoint/2010/main" val="24929104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0" indent="1270" algn="l">
              <a:lnSpc>
                <a:spcPct val="115000"/>
              </a:lnSpc>
            </a:pPr>
            <a:r>
              <a:rPr lang="en-GB" b="1" dirty="0"/>
              <a:t>Presenter’s notes: </a:t>
            </a:r>
            <a:r>
              <a:rPr lang="en-US" sz="1800" b="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20/70 discharge summaries did not contain all the appropriate physical health information in the case reviewers’ opinion</a:t>
            </a:r>
            <a:endParaRPr lang="en-GB" sz="1800" dirty="0">
              <a:effectLst/>
              <a:latin typeface="Times New Roman" panose="02020603050405020304" pitchFamily="18" charset="0"/>
              <a:ea typeface="Times New Roman" panose="02020603050405020304" pitchFamily="18" charset="0"/>
            </a:endParaRPr>
          </a:p>
          <a:p>
            <a:pPr marL="17780" indent="1270" algn="l">
              <a:lnSpc>
                <a:spcPct val="115000"/>
              </a:lnSpc>
            </a:pPr>
            <a:r>
              <a:rPr lang="en-GB" sz="1800" dirty="0">
                <a:effectLst/>
                <a:latin typeface="Calibri" panose="020F0502020204030204" pitchFamily="34" charset="0"/>
                <a:ea typeface="Times New Roman" panose="02020603050405020304" pitchFamily="18" charset="0"/>
              </a:rPr>
              <a:t>51/70 discharge summaries available for review contained details of physical health, medications in 60/70 and mental health risk in 45/70, while exercise and hydration needs were documented in just one</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8/70 discharge summaries contained information on the assessed mental capacity to care for physical health needs</a:t>
            </a:r>
            <a:endParaRPr lang="en-GB" b="1" dirty="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28</a:t>
            </a:fld>
            <a:endParaRPr lang="en-GB"/>
          </a:p>
        </p:txBody>
      </p:sp>
    </p:spTree>
    <p:extLst>
      <p:ext uri="{BB962C8B-B14F-4D97-AF65-F5344CB8AC3E}">
        <p14:creationId xmlns:p14="http://schemas.microsoft.com/office/powerpoint/2010/main" val="31364439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slide for the presenter to begin a discussion</a:t>
            </a: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29</a:t>
            </a:fld>
            <a:endParaRPr lang="en-GB"/>
          </a:p>
        </p:txBody>
      </p:sp>
    </p:spTree>
    <p:extLst>
      <p:ext uri="{BB962C8B-B14F-4D97-AF65-F5344CB8AC3E}">
        <p14:creationId xmlns:p14="http://schemas.microsoft.com/office/powerpoint/2010/main" val="3405925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The</a:t>
            </a:r>
            <a:r>
              <a:rPr lang="en-GB" sz="1200" dirty="0">
                <a:effectLst/>
                <a:latin typeface="Calibri" panose="020F0502020204030204" pitchFamily="34" charset="0"/>
                <a:ea typeface="Calibri" panose="020F0502020204030204" pitchFamily="34" charset="0"/>
                <a:cs typeface="Calibri" panose="020F0502020204030204" pitchFamily="34" charset="0"/>
              </a:rPr>
              <a:t> views of both service users and their carers and mental healthcare professionals were collected.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b="0" i="0" u="none" strike="noStrike" baseline="0" dirty="0">
              <a:solidFill>
                <a:srgbClr val="211D1E"/>
              </a:solidFill>
              <a:latin typeface="Humanist 77 7 BT"/>
            </a:endParaRPr>
          </a:p>
          <a:p>
            <a:r>
              <a:rPr lang="en-US" sz="1200" b="0" i="0" u="none" strike="noStrike" baseline="0" dirty="0">
                <a:solidFill>
                  <a:srgbClr val="211D1E"/>
                </a:solidFill>
                <a:latin typeface="Humanist 77 7 BT"/>
              </a:rPr>
              <a:t>The anonymous surveys were circulated online to allow patients (and their </a:t>
            </a:r>
            <a:r>
              <a:rPr lang="en-US" sz="1200" b="0" i="0" u="none" strike="noStrike" baseline="0" dirty="0" err="1">
                <a:solidFill>
                  <a:srgbClr val="211D1E"/>
                </a:solidFill>
                <a:latin typeface="Humanist 77 7 BT"/>
              </a:rPr>
              <a:t>carers</a:t>
            </a:r>
            <a:r>
              <a:rPr lang="en-US" sz="1200" b="0" i="0" u="none" strike="noStrike" baseline="0" dirty="0">
                <a:solidFill>
                  <a:srgbClr val="211D1E"/>
                </a:solidFill>
                <a:latin typeface="Humanist 77 7 BT"/>
              </a:rPr>
              <a:t>) with physical health conditions who were admitted to a mental health inpatient setting to provide their views on the care they received as an inpatient. </a:t>
            </a:r>
          </a:p>
          <a:p>
            <a:endParaRPr lang="en-US" sz="1200" b="0" i="0" u="none" strike="noStrike" baseline="0" dirty="0">
              <a:solidFill>
                <a:srgbClr val="211D1E"/>
              </a:solidFill>
              <a:latin typeface="Humanist 77 7 BT"/>
            </a:endParaRPr>
          </a:p>
          <a:p>
            <a:r>
              <a:rPr lang="en-US" sz="1200" b="0" i="0" u="none" strike="noStrike" baseline="0" dirty="0">
                <a:solidFill>
                  <a:srgbClr val="211D1E"/>
                </a:solidFill>
                <a:latin typeface="Humanist 77 7 BT"/>
              </a:rPr>
              <a:t>An anonymous open access survey was also circulated to healthcare professionals working in mental health inpatient settings </a:t>
            </a:r>
            <a:r>
              <a:rPr lang="en-GB" sz="1800" dirty="0">
                <a:effectLst/>
                <a:latin typeface="Calibri" panose="020F0502020204030204" pitchFamily="34" charset="0"/>
                <a:ea typeface="Calibri" panose="020F0502020204030204" pitchFamily="34" charset="0"/>
              </a:rPr>
              <a:t>regarding their own confidence and competencies in delivering physical healthcare.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B4743C-8A2E-4C54-BF48-3728378717D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98638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u="sng" dirty="0">
                <a:solidFill>
                  <a:srgbClr val="000000"/>
                </a:solidFill>
                <a:effectLst/>
                <a:latin typeface="Calibri" panose="020F0502020204030204" pitchFamily="34" charset="0"/>
                <a:ea typeface="Calibri" panose="020F0502020204030204" pitchFamily="34" charset="0"/>
                <a:hlinkClick r:id="rId3"/>
              </a:rPr>
              <a:t>https://ncepod.org.uk/2022phmh.html</a:t>
            </a: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3AB4743C-8A2E-4C54-BF48-3728378717D1}" type="slidenum">
              <a:rPr lang="en-GB" smtClean="0"/>
              <a:t>30</a:t>
            </a:fld>
            <a:endParaRPr lang="en-GB"/>
          </a:p>
        </p:txBody>
      </p:sp>
    </p:spTree>
    <p:extLst>
      <p:ext uri="{BB962C8B-B14F-4D97-AF65-F5344CB8AC3E}">
        <p14:creationId xmlns:p14="http://schemas.microsoft.com/office/powerpoint/2010/main" val="2886881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US" b="1" dirty="0"/>
              <a:t>*Physical health condition refers to pre-existing or newly identified health conditions requiring ongoing assessment/treatment.</a:t>
            </a: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B4743C-8A2E-4C54-BF48-3728378717D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603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rPr>
              <a:t>The impact of the COVID-19 pandemic on the data collection must be acknowledged. However, while the pandemic impacted on the process of returning data to NCEPOD (data collection was delayed by approximately eight months) it did not impact on the quality of data received.</a:t>
            </a:r>
            <a:r>
              <a:rPr lang="en-GB" sz="1800" b="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While the sample included was slightly smaller than originally planned, it was large enough to make this a viable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211D1E"/>
                </a:solidFill>
                <a:latin typeface="ZPVUG O+ Humanist 777 BT"/>
              </a:rPr>
              <a:t>The total study population of 11,557 patients had a mean age of 57.4 years and mode of 72 years. The older age group reflected in this population and the sample selected for review highlights the importance of providing a collaborative approach to physical healthcare for those likely to have the most comorbidities. </a:t>
            </a: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Case note reviewers assessed the overall</a:t>
            </a:r>
            <a:r>
              <a:rPr lang="en-GB" b="0" baseline="0" dirty="0"/>
              <a:t> quality of care for each case.  47.3%  were felt to demonstrate good practice, whilst another ~ 45% showed room for improvement in clinical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The care of 9 patients was considered to be less than satisfactory.</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3900575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211D1E"/>
                </a:solidFill>
                <a:latin typeface="Humanist 77 7 BT"/>
              </a:rPr>
              <a:t>Five key messages have been agreed as the primary focus for action, based on the report findings and recommendations</a:t>
            </a:r>
          </a:p>
          <a:p>
            <a:endParaRPr lang="en-US" sz="1800" b="0" i="0" u="none" strike="noStrike" baseline="0" dirty="0">
              <a:solidFill>
                <a:srgbClr val="211D1E"/>
              </a:solidFill>
              <a:latin typeface="Humanist 77 7 B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highlight>
                  <a:srgbClr val="FE612A"/>
                </a:highlight>
                <a:latin typeface="Calibri" panose="020F0502020204030204" pitchFamily="34" charset="0"/>
                <a:ea typeface="Calibri" panose="020F0502020204030204" pitchFamily="34" charset="0"/>
                <a:cs typeface="Calibri" panose="020F0502020204030204" pitchFamily="34" charset="0"/>
              </a:rPr>
              <a:t>Several areas of concern were highlighted in line with expectations for this group of patients, broadly relating to issues with the documentation of</a:t>
            </a: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130579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3800602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07/04/2022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07/04/2022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07/04/2022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27294" y="-25611"/>
            <a:ext cx="5661212" cy="1371600"/>
          </a:xfrm>
        </p:spPr>
        <p:txBody>
          <a:bodyPr>
            <a:normAutofit/>
          </a:bodyPr>
          <a:lstStyle/>
          <a:p>
            <a:r>
              <a:rPr lang="en-GB" sz="4400" b="1" dirty="0">
                <a:effectLst/>
                <a:latin typeface="Calibri" panose="020F0502020204030204" pitchFamily="34" charset="0"/>
                <a:ea typeface="Calibri" panose="020F0502020204030204" pitchFamily="34" charset="0"/>
                <a:cs typeface="Times New Roman" panose="02020603050405020304" pitchFamily="18" charset="0"/>
              </a:rPr>
              <a:t>A Picture of Health?</a:t>
            </a:r>
            <a:endParaRPr lang="en-GB" sz="2400" dirty="0">
              <a:latin typeface="+mn-lt"/>
            </a:endParaRP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a:t>Key messages and recommendations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
        <p:nvSpPr>
          <p:cNvPr id="6" name="TextBox 5">
            <a:extLst>
              <a:ext uri="{FF2B5EF4-FFF2-40B4-BE49-F238E27FC236}">
                <a16:creationId xmlns:a16="http://schemas.microsoft.com/office/drawing/2014/main" id="{6191D0DE-75FB-477B-8B26-730902DA476C}"/>
              </a:ext>
            </a:extLst>
          </p:cNvPr>
          <p:cNvSpPr txBox="1"/>
          <p:nvPr/>
        </p:nvSpPr>
        <p:spPr>
          <a:xfrm>
            <a:off x="1255295" y="2125599"/>
            <a:ext cx="6858000" cy="1384995"/>
          </a:xfrm>
          <a:prstGeom prst="rect">
            <a:avLst/>
          </a:prstGeom>
          <a:noFill/>
        </p:spPr>
        <p:txBody>
          <a:bodyPr wrap="square">
            <a:spAutoFit/>
          </a:bodyPr>
          <a:lstStyle/>
          <a:p>
            <a:pPr algn="ctr">
              <a:tabLst>
                <a:tab pos="2865755" algn="ctr"/>
                <a:tab pos="5731510" algn="r"/>
              </a:tabLst>
            </a:pPr>
            <a:r>
              <a:rPr lang="en-US" sz="2800" b="0" u="none" strike="noStrike" baseline="0" dirty="0">
                <a:solidFill>
                  <a:srgbClr val="000000"/>
                </a:solidFill>
                <a:latin typeface="Calibri" panose="020F0502020204030204" pitchFamily="34" charset="0"/>
              </a:rPr>
              <a:t>A review of the quality of physical healthcare provided to adult patients admitted to a mental health inpatient setting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254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781" y="804673"/>
            <a:ext cx="8076438" cy="1335024"/>
          </a:xfrm>
        </p:spPr>
        <p:txBody>
          <a:bodyPr>
            <a:normAutofit/>
          </a:bodyPr>
          <a:lstStyle/>
          <a:p>
            <a:pPr marL="0" indent="0">
              <a:buNone/>
            </a:pPr>
            <a:r>
              <a:rPr lang="en-US" b="1" i="1" dirty="0" err="1"/>
              <a:t>Formalise</a:t>
            </a:r>
            <a:r>
              <a:rPr lang="en-US" b="1" i="1" dirty="0"/>
              <a:t> clinical networks/pathways between</a:t>
            </a:r>
          </a:p>
          <a:p>
            <a:pPr marL="0" indent="0">
              <a:buNone/>
            </a:pPr>
            <a:r>
              <a:rPr lang="en-US" b="1" i="1" dirty="0"/>
              <a:t>mental healthcare and physical healthcare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(3)</a:t>
            </a:r>
          </a:p>
        </p:txBody>
      </p:sp>
      <p:sp>
        <p:nvSpPr>
          <p:cNvPr id="2" name="TextBox 1">
            <a:extLst>
              <a:ext uri="{FF2B5EF4-FFF2-40B4-BE49-F238E27FC236}">
                <a16:creationId xmlns:a16="http://schemas.microsoft.com/office/drawing/2014/main" id="{D325B8ED-7675-46DA-A313-3ECBE940A75E}"/>
              </a:ext>
            </a:extLst>
          </p:cNvPr>
          <p:cNvSpPr txBox="1"/>
          <p:nvPr/>
        </p:nvSpPr>
        <p:spPr>
          <a:xfrm>
            <a:off x="628650" y="1984055"/>
            <a:ext cx="7886700" cy="4610365"/>
          </a:xfrm>
          <a:prstGeom prst="rect">
            <a:avLst/>
          </a:prstGeom>
          <a:noFill/>
        </p:spPr>
        <p:txBody>
          <a:bodyPr wrap="square" rtlCol="0">
            <a:spAutoFit/>
          </a:bodyPr>
          <a:lstStyle/>
          <a:p>
            <a:pPr marL="0" indent="0" algn="just">
              <a:lnSpc>
                <a:spcPct val="150000"/>
              </a:lnSpc>
              <a:buNone/>
            </a:pPr>
            <a:r>
              <a:rPr lang="en-US" sz="2200" dirty="0"/>
              <a:t>Mental healthcare staff need support in providing physical healthcare. There were 127/268 (47.4%) mental healthcare professionals surveyed who reported feeling ‘fairly’/‘less than fairly’ confident or competent in caring for patients with long-term conditions and 216/317 (68.1%) thought there was scope for improvements in the hospital’s networks with local physical healthcare providers. Local care pathways or pre-existing arrangements with physical healthcare providers were used as part of the care plan for 71/291 (24.4%) patients in this study.</a:t>
            </a:r>
          </a:p>
        </p:txBody>
      </p:sp>
    </p:spTree>
    <p:extLst>
      <p:ext uri="{BB962C8B-B14F-4D97-AF65-F5344CB8AC3E}">
        <p14:creationId xmlns:p14="http://schemas.microsoft.com/office/powerpoint/2010/main" val="1799286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505" y="804672"/>
            <a:ext cx="7886700" cy="1792223"/>
          </a:xfrm>
        </p:spPr>
        <p:txBody>
          <a:bodyPr>
            <a:normAutofit/>
          </a:bodyPr>
          <a:lstStyle/>
          <a:p>
            <a:pPr marL="0" indent="0" algn="just">
              <a:buNone/>
            </a:pPr>
            <a:r>
              <a:rPr lang="en-US" b="1" i="1" dirty="0"/>
              <a:t>Involve patients and their </a:t>
            </a:r>
            <a:r>
              <a:rPr lang="en-US" b="1" i="1" dirty="0" err="1"/>
              <a:t>carers</a:t>
            </a:r>
            <a:r>
              <a:rPr lang="en-US" b="1" i="1" dirty="0"/>
              <a:t>/friends/family in their physical healthcare and use the admission as an opportunity to assess, and involve patients in their general health</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(4)</a:t>
            </a:r>
          </a:p>
        </p:txBody>
      </p:sp>
      <p:sp>
        <p:nvSpPr>
          <p:cNvPr id="2" name="TextBox 1">
            <a:extLst>
              <a:ext uri="{FF2B5EF4-FFF2-40B4-BE49-F238E27FC236}">
                <a16:creationId xmlns:a16="http://schemas.microsoft.com/office/drawing/2014/main" id="{D325B8ED-7675-46DA-A313-3ECBE940A75E}"/>
              </a:ext>
            </a:extLst>
          </p:cNvPr>
          <p:cNvSpPr txBox="1"/>
          <p:nvPr/>
        </p:nvSpPr>
        <p:spPr>
          <a:xfrm>
            <a:off x="619505" y="2596895"/>
            <a:ext cx="7886700" cy="4102533"/>
          </a:xfrm>
          <a:prstGeom prst="rect">
            <a:avLst/>
          </a:prstGeom>
          <a:noFill/>
        </p:spPr>
        <p:txBody>
          <a:bodyPr wrap="square" rtlCol="0">
            <a:spAutoFit/>
          </a:bodyPr>
          <a:lstStyle/>
          <a:p>
            <a:pPr marL="0" indent="0" algn="just">
              <a:lnSpc>
                <a:spcPct val="150000"/>
              </a:lnSpc>
              <a:buNone/>
            </a:pPr>
            <a:r>
              <a:rPr lang="en-US" sz="2200" dirty="0"/>
              <a:t>Hospital admissions are an excellent opportunity to assess and help improve a patient’s general physical health and including family/</a:t>
            </a:r>
            <a:r>
              <a:rPr lang="en-US" sz="2200" dirty="0" err="1"/>
              <a:t>carers</a:t>
            </a:r>
            <a:r>
              <a:rPr lang="en-US" sz="2200" dirty="0"/>
              <a:t> can be a great form of support. There were 15/29 </a:t>
            </a:r>
            <a:r>
              <a:rPr lang="en-US" sz="2200" dirty="0" err="1"/>
              <a:t>organisations</a:t>
            </a:r>
            <a:r>
              <a:rPr lang="en-US" sz="2200" dirty="0"/>
              <a:t> with a physical health strategy that had a specific commitment to improve communication about physical health with patients and </a:t>
            </a:r>
            <a:r>
              <a:rPr lang="en-US" sz="2200" dirty="0" err="1"/>
              <a:t>carers</a:t>
            </a:r>
            <a:r>
              <a:rPr lang="en-US" sz="2200" dirty="0"/>
              <a:t>. However, there was no record that the findings of the physical health review had been discussed with the patient’s family/</a:t>
            </a:r>
            <a:r>
              <a:rPr lang="en-US" sz="2200" dirty="0" err="1"/>
              <a:t>carers</a:t>
            </a:r>
            <a:r>
              <a:rPr lang="en-US" sz="2200" dirty="0"/>
              <a:t> in 100/188 (53.2%) sets of notes reviewed.</a:t>
            </a:r>
          </a:p>
        </p:txBody>
      </p:sp>
    </p:spTree>
    <p:extLst>
      <p:ext uri="{BB962C8B-B14F-4D97-AF65-F5344CB8AC3E}">
        <p14:creationId xmlns:p14="http://schemas.microsoft.com/office/powerpoint/2010/main" val="3508349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2" y="1060704"/>
            <a:ext cx="8067294" cy="1536191"/>
          </a:xfrm>
        </p:spPr>
        <p:txBody>
          <a:bodyPr>
            <a:normAutofit lnSpcReduction="10000"/>
          </a:bodyPr>
          <a:lstStyle/>
          <a:p>
            <a:pPr marL="0" indent="0">
              <a:lnSpc>
                <a:spcPct val="100000"/>
              </a:lnSpc>
              <a:buNone/>
            </a:pPr>
            <a:r>
              <a:rPr lang="en-US" b="1" i="1" dirty="0"/>
              <a:t>Include mental health and physical health</a:t>
            </a:r>
          </a:p>
          <a:p>
            <a:pPr marL="0" indent="0">
              <a:lnSpc>
                <a:spcPct val="100000"/>
              </a:lnSpc>
              <a:buNone/>
            </a:pPr>
            <a:r>
              <a:rPr lang="en-US" b="1" i="1" dirty="0"/>
              <a:t>conditions on electronic patient records and allow</a:t>
            </a:r>
          </a:p>
          <a:p>
            <a:pPr marL="0" indent="0">
              <a:lnSpc>
                <a:spcPct val="100000"/>
              </a:lnSpc>
              <a:buNone/>
            </a:pPr>
            <a:r>
              <a:rPr lang="en-US" b="1" i="1" dirty="0"/>
              <a:t>sharing across healthcare providers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(5)</a:t>
            </a:r>
          </a:p>
        </p:txBody>
      </p:sp>
      <p:sp>
        <p:nvSpPr>
          <p:cNvPr id="2" name="TextBox 1">
            <a:extLst>
              <a:ext uri="{FF2B5EF4-FFF2-40B4-BE49-F238E27FC236}">
                <a16:creationId xmlns:a16="http://schemas.microsoft.com/office/drawing/2014/main" id="{D325B8ED-7675-46DA-A313-3ECBE940A75E}"/>
              </a:ext>
            </a:extLst>
          </p:cNvPr>
          <p:cNvSpPr txBox="1"/>
          <p:nvPr/>
        </p:nvSpPr>
        <p:spPr>
          <a:xfrm>
            <a:off x="619505" y="2596895"/>
            <a:ext cx="7886700" cy="4102533"/>
          </a:xfrm>
          <a:prstGeom prst="rect">
            <a:avLst/>
          </a:prstGeom>
          <a:noFill/>
        </p:spPr>
        <p:txBody>
          <a:bodyPr wrap="square" rtlCol="0">
            <a:spAutoFit/>
          </a:bodyPr>
          <a:lstStyle/>
          <a:p>
            <a:pPr marL="0" indent="0" algn="just">
              <a:lnSpc>
                <a:spcPct val="150000"/>
              </a:lnSpc>
              <a:buNone/>
            </a:pPr>
            <a:r>
              <a:rPr lang="en-US" sz="2200" b="0" i="0" u="none" strike="noStrike" baseline="0" dirty="0">
                <a:solidFill>
                  <a:srgbClr val="211D1E"/>
                </a:solidFill>
                <a:latin typeface="Calibri "/>
              </a:rPr>
              <a:t>Effective electronic patient records (EPR) for physical as well as mental health, should be shared across providers, to improve patient safety and make communication easier. While all </a:t>
            </a:r>
            <a:r>
              <a:rPr lang="en-US" sz="2200" b="0" i="0" u="none" strike="noStrike" baseline="0" dirty="0" err="1">
                <a:solidFill>
                  <a:srgbClr val="211D1E"/>
                </a:solidFill>
                <a:latin typeface="Calibri "/>
              </a:rPr>
              <a:t>organisations</a:t>
            </a:r>
            <a:r>
              <a:rPr lang="en-US" sz="2200" b="0" i="0" u="none" strike="noStrike" baseline="0" dirty="0">
                <a:solidFill>
                  <a:srgbClr val="211D1E"/>
                </a:solidFill>
                <a:latin typeface="Calibri "/>
              </a:rPr>
              <a:t> apart from one had some form of EPR system, only 20/56 reported that all elements of the clinical record were available on it and only 244/405 (60.2%) clinicians using the systems thought the EPR allowed easy viewing/input of the patient’s physical health needs. </a:t>
            </a:r>
            <a:endParaRPr lang="en-US" sz="2200" dirty="0">
              <a:latin typeface="Calibri "/>
            </a:endParaRPr>
          </a:p>
        </p:txBody>
      </p:sp>
    </p:spTree>
    <p:extLst>
      <p:ext uri="{BB962C8B-B14F-4D97-AF65-F5344CB8AC3E}">
        <p14:creationId xmlns:p14="http://schemas.microsoft.com/office/powerpoint/2010/main" val="2429856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17" y="1504950"/>
            <a:ext cx="7788365" cy="3600449"/>
          </a:xfrm>
        </p:spPr>
        <p:txBody>
          <a:bodyPr vert="horz" lIns="91440" tIns="45720" rIns="91440" bIns="45720" rtlCol="0">
            <a:normAutofit/>
          </a:bodyPr>
          <a:lstStyle/>
          <a:p>
            <a:pPr marL="0" indent="0">
              <a:buNone/>
            </a:pPr>
            <a:r>
              <a:rPr lang="en-US" sz="2400" b="0" i="0" u="none" strike="noStrike" baseline="0" dirty="0">
                <a:solidFill>
                  <a:srgbClr val="211D1E"/>
                </a:solidFill>
              </a:rPr>
              <a:t>On arrival at a mental health inpatient setting, check if the patient </a:t>
            </a:r>
            <a:r>
              <a:rPr lang="en-US" sz="2400" dirty="0">
                <a:solidFill>
                  <a:srgbClr val="211D1E"/>
                </a:solidFill>
              </a:rPr>
              <a:t>faces any acute risks to their physical health, including physical health risks associated with rapid </a:t>
            </a:r>
            <a:r>
              <a:rPr lang="en-US" sz="2400" dirty="0" err="1">
                <a:solidFill>
                  <a:srgbClr val="211D1E"/>
                </a:solidFill>
              </a:rPr>
              <a:t>tranquilisation</a:t>
            </a:r>
            <a:r>
              <a:rPr lang="en-US" sz="2400" dirty="0">
                <a:solidFill>
                  <a:srgbClr val="211D1E"/>
                </a:solidFill>
              </a:rPr>
              <a:t> and take appropriate action.</a:t>
            </a:r>
          </a:p>
          <a:p>
            <a:pPr marL="0" indent="0">
              <a:buNone/>
            </a:pPr>
            <a:endParaRPr lang="en-US" sz="2400" b="1" i="1" u="none" strike="noStrike" baseline="0" dirty="0">
              <a:solidFill>
                <a:srgbClr val="211D1E"/>
              </a:solidFill>
            </a:endParaRPr>
          </a:p>
          <a:p>
            <a:pPr marL="0" indent="0">
              <a:buNone/>
            </a:pPr>
            <a:endParaRPr lang="en-US" sz="2400" b="1" i="1" dirty="0">
              <a:solidFill>
                <a:srgbClr val="211D1E"/>
              </a:solidFill>
            </a:endParaRPr>
          </a:p>
          <a:p>
            <a:pPr marL="0" indent="0">
              <a:buNone/>
            </a:pPr>
            <a:r>
              <a:rPr lang="en-US" sz="2400" b="1" i="1" u="none" strike="noStrike" baseline="0" dirty="0">
                <a:solidFill>
                  <a:srgbClr val="211D1E"/>
                </a:solidFill>
              </a:rPr>
              <a:t>Target audience: Mental healthcare professionals and receiving mental health ward medical and nursing staff</a:t>
            </a:r>
            <a:r>
              <a:rPr lang="en-US" sz="2400" b="1" i="0" u="none" strike="noStrike" baseline="0" dirty="0">
                <a:solidFill>
                  <a:srgbClr val="211D1E"/>
                </a:solidFill>
              </a:rPr>
              <a:t>	</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Recommendation 1</a:t>
            </a:r>
          </a:p>
        </p:txBody>
      </p:sp>
    </p:spTree>
    <p:extLst>
      <p:ext uri="{BB962C8B-B14F-4D97-AF65-F5344CB8AC3E}">
        <p14:creationId xmlns:p14="http://schemas.microsoft.com/office/powerpoint/2010/main" val="1334085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723900"/>
            <a:ext cx="8343900" cy="6134100"/>
          </a:xfrm>
        </p:spPr>
        <p:txBody>
          <a:bodyPr vert="horz" lIns="91440" tIns="45720" rIns="91440" bIns="45720" rtlCol="0">
            <a:normAutofit/>
          </a:bodyPr>
          <a:lstStyle/>
          <a:p>
            <a:pPr marL="0" indent="0" algn="just">
              <a:buNone/>
            </a:pPr>
            <a:r>
              <a:rPr lang="en-US" sz="2400" b="0" i="0" u="none" strike="noStrike" baseline="0" dirty="0">
                <a:solidFill>
                  <a:srgbClr val="211D1E"/>
                </a:solidFill>
              </a:rPr>
              <a:t>On admission to a mental health inpatient setting, carry out and record an initial physical health assessment on all patients. If the patient has the mental capacity to consent to undergo a physical health assessment but refuses, document this then and try again as soon as practicable. </a:t>
            </a:r>
          </a:p>
          <a:p>
            <a:pPr marL="0" indent="0" algn="just">
              <a:buNone/>
            </a:pPr>
            <a:endParaRPr lang="en-US" sz="900" dirty="0">
              <a:solidFill>
                <a:srgbClr val="211D1E"/>
              </a:solidFill>
            </a:endParaRPr>
          </a:p>
          <a:p>
            <a:pPr marL="0" indent="0" algn="just">
              <a:buNone/>
            </a:pPr>
            <a:r>
              <a:rPr lang="en-US" sz="2400" b="0" i="0" u="none" strike="noStrike" baseline="0" dirty="0">
                <a:solidFill>
                  <a:srgbClr val="211D1E"/>
                </a:solidFill>
              </a:rPr>
              <a:t>This should start within 4 hours* and include:</a:t>
            </a:r>
          </a:p>
          <a:p>
            <a:pPr marL="0" indent="0" algn="just">
              <a:buNone/>
            </a:pPr>
            <a:endParaRPr lang="en-US" sz="900" b="0" i="0" u="none" strike="noStrike" baseline="0" dirty="0">
              <a:solidFill>
                <a:srgbClr val="211D1E"/>
              </a:solidFill>
            </a:endParaRPr>
          </a:p>
          <a:p>
            <a:pPr marL="914400" lvl="1" indent="-457200" algn="just">
              <a:buFont typeface="+mj-lt"/>
              <a:buAutoNum type="alphaLcParenR"/>
            </a:pPr>
            <a:r>
              <a:rPr lang="en-US" sz="2000" b="0" i="0" u="none" strike="noStrike" baseline="0" dirty="0">
                <a:solidFill>
                  <a:srgbClr val="211D1E"/>
                </a:solidFill>
              </a:rPr>
              <a:t>Baseline observations including blood pressure, heart rate and respiratory rate and temperature and oxygen saturation</a:t>
            </a:r>
          </a:p>
          <a:p>
            <a:pPr marL="914400" lvl="1" indent="-457200" algn="just">
              <a:buFont typeface="+mj-lt"/>
              <a:buAutoNum type="alphaLcParenR"/>
            </a:pPr>
            <a:r>
              <a:rPr lang="en-US" sz="2000" b="0" i="0" u="none" strike="noStrike" baseline="0" dirty="0">
                <a:solidFill>
                  <a:srgbClr val="211D1E"/>
                </a:solidFill>
              </a:rPr>
              <a:t>Details of existing physical health conditions and any acute changes since the last clinical review</a:t>
            </a:r>
          </a:p>
          <a:p>
            <a:pPr marL="914400" lvl="1" indent="-457200" algn="just">
              <a:buFont typeface="+mj-lt"/>
              <a:buAutoNum type="alphaLcParenR"/>
            </a:pPr>
            <a:r>
              <a:rPr lang="en-US" sz="2000" b="0" i="0" u="none" strike="noStrike" baseline="0" dirty="0">
                <a:solidFill>
                  <a:srgbClr val="211D1E"/>
                </a:solidFill>
              </a:rPr>
              <a:t>Current medication (physical and mental health) including side effects and adherence</a:t>
            </a:r>
          </a:p>
          <a:p>
            <a:pPr marL="914400" lvl="1" indent="-457200" algn="just">
              <a:buFont typeface="+mj-lt"/>
              <a:buAutoNum type="alphaLcParenR"/>
            </a:pPr>
            <a:r>
              <a:rPr lang="en-US" sz="2000" b="0" i="0" u="none" strike="noStrike" baseline="0" dirty="0">
                <a:solidFill>
                  <a:srgbClr val="211D1E"/>
                </a:solidFill>
              </a:rPr>
              <a:t>Whether the patient is at risk of withdrawal from drugs/alcohol</a:t>
            </a:r>
          </a:p>
          <a:p>
            <a:pPr marL="914400" lvl="1" indent="-457200" algn="just">
              <a:buFont typeface="+mj-lt"/>
              <a:buAutoNum type="alphaLcParenR"/>
            </a:pPr>
            <a:r>
              <a:rPr lang="en-US" sz="2000" b="0" i="0" u="none" strike="noStrike" baseline="0" dirty="0">
                <a:solidFill>
                  <a:srgbClr val="211D1E"/>
                </a:solidFill>
              </a:rPr>
              <a:t>Height, weight, relevant blood tests (use recent blood tests if appropriate) and an ECG</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Tree>
    <p:extLst>
      <p:ext uri="{BB962C8B-B14F-4D97-AF65-F5344CB8AC3E}">
        <p14:creationId xmlns:p14="http://schemas.microsoft.com/office/powerpoint/2010/main" val="3232934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873623"/>
            <a:ext cx="8343900" cy="5542766"/>
          </a:xfrm>
        </p:spPr>
        <p:txBody>
          <a:bodyPr vert="horz" lIns="91440" tIns="45720" rIns="91440" bIns="45720" rtlCol="0">
            <a:normAutofit/>
          </a:bodyPr>
          <a:lstStyle/>
          <a:p>
            <a:pPr marL="914400" lvl="1" indent="-457200" algn="just">
              <a:buFont typeface="+mj-lt"/>
              <a:buAutoNum type="alphaLcParenR" startAt="6"/>
            </a:pPr>
            <a:r>
              <a:rPr lang="en-US" sz="2000" b="0" i="0" u="none" strike="noStrike" baseline="0" dirty="0">
                <a:solidFill>
                  <a:srgbClr val="211D1E"/>
                </a:solidFill>
              </a:rPr>
              <a:t>Hydration status and a fluid balance plan</a:t>
            </a:r>
          </a:p>
          <a:p>
            <a:pPr marL="914400" lvl="1" indent="-457200" algn="just">
              <a:buFont typeface="+mj-lt"/>
              <a:buAutoNum type="alphaLcParenR" startAt="6"/>
            </a:pPr>
            <a:r>
              <a:rPr lang="en-US" sz="2000" b="0" i="0" u="none" strike="noStrike" baseline="0" dirty="0">
                <a:solidFill>
                  <a:srgbClr val="211D1E"/>
                </a:solidFill>
              </a:rPr>
              <a:t>Dietary status, with input from the nutrition team as necessary</a:t>
            </a:r>
          </a:p>
          <a:p>
            <a:pPr marL="914400" lvl="1" indent="-457200" algn="just">
              <a:buFont typeface="+mj-lt"/>
              <a:buAutoNum type="alphaLcParenR" startAt="6"/>
            </a:pPr>
            <a:r>
              <a:rPr lang="en-US" sz="2000" b="0" i="0" u="none" strike="noStrike" baseline="0" dirty="0">
                <a:solidFill>
                  <a:srgbClr val="211D1E"/>
                </a:solidFill>
              </a:rPr>
              <a:t>Review of physical health risks associated with rapid </a:t>
            </a:r>
            <a:r>
              <a:rPr lang="en-US" sz="2000" b="0" i="0" u="none" strike="noStrike" baseline="0" dirty="0" err="1">
                <a:solidFill>
                  <a:srgbClr val="211D1E"/>
                </a:solidFill>
              </a:rPr>
              <a:t>tranquilisation</a:t>
            </a:r>
            <a:endParaRPr lang="en-US" sz="2000" b="0" i="0" u="none" strike="noStrike" baseline="0" dirty="0">
              <a:solidFill>
                <a:srgbClr val="211D1E"/>
              </a:solidFill>
            </a:endParaRPr>
          </a:p>
          <a:p>
            <a:pPr marL="914400" lvl="1" indent="-457200" algn="just">
              <a:buFont typeface="+mj-lt"/>
              <a:buAutoNum type="alphaLcParenR" startAt="6"/>
            </a:pPr>
            <a:r>
              <a:rPr lang="en-US" sz="2000" b="0" i="0" u="none" strike="noStrike" baseline="0" dirty="0">
                <a:solidFill>
                  <a:srgbClr val="211D1E"/>
                </a:solidFill>
              </a:rPr>
              <a:t>The frequency of repeat physical health observations, relevant to the patient’s condition, using the National Early Warning Score (NEWS2) where appropriate</a:t>
            </a:r>
          </a:p>
          <a:p>
            <a:pPr marL="0" indent="0" algn="just">
              <a:buNone/>
            </a:pPr>
            <a:endParaRPr lang="en-US" sz="2400" b="0" i="0" u="none" strike="noStrike" baseline="0" dirty="0">
              <a:solidFill>
                <a:srgbClr val="211D1E"/>
              </a:solidFill>
            </a:endParaRPr>
          </a:p>
          <a:p>
            <a:pPr marL="0" indent="0" algn="just">
              <a:buNone/>
            </a:pPr>
            <a:r>
              <a:rPr lang="en-US" sz="2400" b="1" i="1" u="none" strike="noStrike" baseline="0" dirty="0">
                <a:solidFill>
                  <a:srgbClr val="211D1E"/>
                </a:solidFill>
              </a:rPr>
              <a:t>Target audience: Mental healthcare professionals with support from allied health professionals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 continued</a:t>
            </a:r>
          </a:p>
        </p:txBody>
      </p:sp>
    </p:spTree>
    <p:extLst>
      <p:ext uri="{BB962C8B-B14F-4D97-AF65-F5344CB8AC3E}">
        <p14:creationId xmlns:p14="http://schemas.microsoft.com/office/powerpoint/2010/main" val="4003788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0" y="789140"/>
            <a:ext cx="8411279" cy="5884034"/>
          </a:xfrm>
        </p:spPr>
        <p:txBody>
          <a:bodyPr vert="horz" lIns="91440" tIns="45720" rIns="91440" bIns="45720" rtlCol="0">
            <a:noAutofit/>
          </a:bodyPr>
          <a:lstStyle/>
          <a:p>
            <a:pPr marL="0" indent="0">
              <a:buNone/>
            </a:pPr>
            <a:r>
              <a:rPr lang="en-US" sz="2400" b="0" i="0" u="none" strike="noStrike" baseline="0" dirty="0">
                <a:solidFill>
                  <a:srgbClr val="211D1E"/>
                </a:solidFill>
              </a:rPr>
              <a:t>Within 24 hours of admission to a mental health inpatient setting, collaboratively develop and document a physical healthcare plan with every patient, based on their initial physical health assessment. Where applicable include:</a:t>
            </a:r>
          </a:p>
          <a:p>
            <a:pPr marL="0" indent="0">
              <a:buNone/>
            </a:pPr>
            <a:endParaRPr lang="en-US" sz="800" b="0" i="0" u="none" strike="noStrike" baseline="0" dirty="0">
              <a:solidFill>
                <a:srgbClr val="211D1E"/>
              </a:solidFill>
            </a:endParaRPr>
          </a:p>
          <a:p>
            <a:pPr lvl="1">
              <a:buFont typeface="+mj-lt"/>
              <a:buAutoNum type="alphaLcParenR"/>
            </a:pPr>
            <a:r>
              <a:rPr lang="en-US" sz="2000" b="0" i="0" u="none" strike="noStrike" baseline="0" dirty="0">
                <a:solidFill>
                  <a:srgbClr val="211D1E"/>
                </a:solidFill>
              </a:rPr>
              <a:t>  The most appropriate healthcare location to treat the patient’s physical healthcare needs (e.g. mental health or physical health hospital)</a:t>
            </a:r>
          </a:p>
          <a:p>
            <a:pPr lvl="1">
              <a:buFont typeface="+mj-lt"/>
              <a:buAutoNum type="alphaLcParenR"/>
            </a:pPr>
            <a:endParaRPr lang="en-US" sz="900" b="0" i="0" u="none" strike="noStrike" baseline="0" dirty="0">
              <a:solidFill>
                <a:srgbClr val="211D1E"/>
              </a:solidFill>
            </a:endParaRPr>
          </a:p>
          <a:p>
            <a:pPr lvl="1">
              <a:buFont typeface="+mj-lt"/>
              <a:buAutoNum type="alphaLcParenR"/>
            </a:pPr>
            <a:r>
              <a:rPr lang="en-US" sz="2000" b="0" i="0" u="none" strike="noStrike" baseline="0" dirty="0">
                <a:solidFill>
                  <a:srgbClr val="211D1E"/>
                </a:solidFill>
              </a:rPr>
              <a:t> Monitoring and treatment plans, including:</a:t>
            </a:r>
          </a:p>
          <a:p>
            <a:pPr marL="457200" lvl="1" indent="0">
              <a:buNone/>
            </a:pPr>
            <a:r>
              <a:rPr lang="en-US" sz="2000" b="0" i="0" u="none" strike="noStrike" baseline="0" dirty="0">
                <a:solidFill>
                  <a:srgbClr val="211D1E"/>
                </a:solidFill>
              </a:rPr>
              <a:t>	-     how frequently to review the physical health risk assessment, 	</a:t>
            </a:r>
            <a:r>
              <a:rPr lang="en-US" sz="2000" b="0" i="0" u="none" strike="noStrike" baseline="0" dirty="0" err="1">
                <a:solidFill>
                  <a:srgbClr val="211D1E"/>
                </a:solidFill>
              </a:rPr>
              <a:t>recognising</a:t>
            </a:r>
            <a:r>
              <a:rPr lang="en-US" sz="2000" b="0" i="0" u="none" strike="noStrike" baseline="0" dirty="0">
                <a:solidFill>
                  <a:srgbClr val="211D1E"/>
                </a:solidFill>
              </a:rPr>
              <a:t> acute or chronic health conditions</a:t>
            </a:r>
          </a:p>
          <a:p>
            <a:pPr marL="457200" lvl="1" indent="0">
              <a:buNone/>
            </a:pPr>
            <a:r>
              <a:rPr lang="en-US" sz="2000" b="0" i="0" u="none" strike="noStrike" baseline="0" dirty="0">
                <a:solidFill>
                  <a:srgbClr val="211D1E"/>
                </a:solidFill>
              </a:rPr>
              <a:t>	-     how often to repeat physical health observations and whether to 	use early warning tools (National Early Warning Score (NEWS2))</a:t>
            </a:r>
          </a:p>
          <a:p>
            <a:pPr marL="457200" lvl="1" indent="0">
              <a:buNone/>
            </a:pPr>
            <a:r>
              <a:rPr lang="en-US" sz="2000" dirty="0">
                <a:solidFill>
                  <a:srgbClr val="211D1E"/>
                </a:solidFill>
              </a:rPr>
              <a:t>	</a:t>
            </a:r>
            <a:r>
              <a:rPr lang="en-US" sz="2000" b="0" i="0" u="none" strike="noStrike" baseline="0" dirty="0">
                <a:solidFill>
                  <a:srgbClr val="211D1E"/>
                </a:solidFill>
              </a:rPr>
              <a:t>-     a nutrition plan</a:t>
            </a:r>
          </a:p>
          <a:p>
            <a:pPr marL="457200" lvl="1" indent="0">
              <a:buNone/>
            </a:pPr>
            <a:endParaRPr lang="en-US" sz="900" b="0" i="0" u="none" strike="noStrike" baseline="0" dirty="0">
              <a:solidFill>
                <a:srgbClr val="211D1E"/>
              </a:solidFill>
            </a:endParaRPr>
          </a:p>
          <a:p>
            <a:pPr marL="914400" lvl="1" indent="-457200">
              <a:buAutoNum type="alphaLcParenR" startAt="3"/>
            </a:pPr>
            <a:r>
              <a:rPr lang="en-US" sz="2000" b="0" i="0" u="none" strike="noStrike" baseline="0" dirty="0">
                <a:solidFill>
                  <a:srgbClr val="211D1E"/>
                </a:solidFill>
              </a:rPr>
              <a:t>The physical health support needed</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3</a:t>
            </a:r>
          </a:p>
        </p:txBody>
      </p:sp>
    </p:spTree>
    <p:extLst>
      <p:ext uri="{BB962C8B-B14F-4D97-AF65-F5344CB8AC3E}">
        <p14:creationId xmlns:p14="http://schemas.microsoft.com/office/powerpoint/2010/main" val="981052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0" y="789140"/>
            <a:ext cx="8411279" cy="5884034"/>
          </a:xfrm>
        </p:spPr>
        <p:txBody>
          <a:bodyPr vert="horz" lIns="91440" tIns="45720" rIns="91440" bIns="45720" rtlCol="0">
            <a:noAutofit/>
          </a:bodyPr>
          <a:lstStyle/>
          <a:p>
            <a:pPr marL="914400" lvl="1" indent="-457200">
              <a:buFont typeface="+mj-lt"/>
              <a:buAutoNum type="alphaLcParenR" startAt="4"/>
            </a:pPr>
            <a:r>
              <a:rPr lang="en-US" sz="2000" b="0" i="0" u="none" strike="noStrike" baseline="0" dirty="0">
                <a:solidFill>
                  <a:srgbClr val="211D1E"/>
                </a:solidFill>
              </a:rPr>
              <a:t>Escalation plans in the event of deterioration (linked to the NEWS2 score) or patient not consenting to be assessed, that include who contact and when</a:t>
            </a:r>
          </a:p>
          <a:p>
            <a:pPr marL="914400" lvl="1" indent="-457200">
              <a:buFont typeface="+mj-lt"/>
              <a:buAutoNum type="alphaLcParenR" startAt="4"/>
            </a:pPr>
            <a:endParaRPr lang="en-US" sz="900" b="0" i="0" u="none" strike="noStrike" baseline="0" dirty="0">
              <a:solidFill>
                <a:srgbClr val="211D1E"/>
              </a:solidFill>
            </a:endParaRPr>
          </a:p>
          <a:p>
            <a:pPr marL="914400" lvl="1" indent="-457200">
              <a:buAutoNum type="alphaLcParenR" startAt="4"/>
            </a:pPr>
            <a:r>
              <a:rPr lang="en-US" sz="2000" b="0" i="0" u="none" strike="noStrike" baseline="0" dirty="0">
                <a:solidFill>
                  <a:srgbClr val="211D1E"/>
                </a:solidFill>
              </a:rPr>
              <a:t> Identify gaps in clinical history and a plan to address them</a:t>
            </a:r>
          </a:p>
          <a:p>
            <a:pPr marL="914400" lvl="1" indent="-457200">
              <a:buAutoNum type="alphaLcParenR" startAt="4"/>
            </a:pPr>
            <a:endParaRPr lang="en-US" sz="2000" dirty="0">
              <a:solidFill>
                <a:srgbClr val="211D1E"/>
              </a:solidFill>
            </a:endParaRPr>
          </a:p>
          <a:p>
            <a:pPr marL="914400" lvl="1" indent="-457200">
              <a:buAutoNum type="alphaLcParenR" startAt="4"/>
            </a:pPr>
            <a:endParaRPr lang="en-US" b="1" i="1" u="none" strike="noStrike" baseline="0" dirty="0">
              <a:solidFill>
                <a:srgbClr val="211D1E"/>
              </a:solidFill>
            </a:endParaRPr>
          </a:p>
          <a:p>
            <a:pPr marL="0" indent="0">
              <a:buNone/>
            </a:pPr>
            <a:r>
              <a:rPr lang="en-US" sz="2400" b="1" i="1" u="none" strike="noStrike" baseline="0" dirty="0">
                <a:solidFill>
                  <a:srgbClr val="211D1E"/>
                </a:solidFill>
              </a:rPr>
              <a:t>Target audience: Mental healthcare professionals supported by physical healthcare professionals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3 continued</a:t>
            </a:r>
          </a:p>
        </p:txBody>
      </p:sp>
    </p:spTree>
    <p:extLst>
      <p:ext uri="{BB962C8B-B14F-4D97-AF65-F5344CB8AC3E}">
        <p14:creationId xmlns:p14="http://schemas.microsoft.com/office/powerpoint/2010/main" val="624399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050976"/>
            <a:ext cx="7691718" cy="3621023"/>
          </a:xfrm>
        </p:spPr>
        <p:txBody>
          <a:bodyPr vert="horz" lIns="91440" tIns="45720" rIns="91440" bIns="45720" rtlCol="0">
            <a:normAutofit fontScale="25000" lnSpcReduction="20000"/>
          </a:bodyPr>
          <a:lstStyle/>
          <a:p>
            <a:pPr marL="0" indent="0">
              <a:lnSpc>
                <a:spcPct val="120000"/>
              </a:lnSpc>
              <a:buNone/>
            </a:pPr>
            <a:r>
              <a:rPr lang="en-US" sz="9600" i="0" u="none" strike="noStrike" baseline="0" dirty="0">
                <a:solidFill>
                  <a:srgbClr val="211D1E"/>
                </a:solidFill>
              </a:rPr>
              <a:t>Within 24 hours of admission to a mental health inpatient setting, pharmacy staff (in the mental health inpatient setting, and where involved, in the physical health hospital) should undertake a full medicines reconciliation, including all medications for physical as well as mental health.</a:t>
            </a:r>
          </a:p>
          <a:p>
            <a:pPr marL="0" indent="0">
              <a:buNone/>
            </a:pPr>
            <a:endParaRPr lang="en-US" sz="1800" b="0" i="1" u="none" strike="noStrike" baseline="0" dirty="0">
              <a:solidFill>
                <a:srgbClr val="211D1E"/>
              </a:solidFill>
              <a:latin typeface="PCAYR I+ Humanist 777 BT"/>
            </a:endParaRPr>
          </a:p>
          <a:p>
            <a:pPr marL="0" indent="0">
              <a:buNone/>
            </a:pPr>
            <a:endParaRPr lang="en-US" sz="1800" b="0" i="1" u="none" strike="noStrike" baseline="0" dirty="0">
              <a:solidFill>
                <a:srgbClr val="211D1E"/>
              </a:solidFill>
              <a:latin typeface="PCAYR I+ Humanist 777 BT"/>
            </a:endParaRPr>
          </a:p>
          <a:p>
            <a:pPr marL="0" indent="0">
              <a:buNone/>
            </a:pPr>
            <a:r>
              <a:rPr lang="en-GB" sz="1800" b="0" i="0" u="none" strike="noStrike" baseline="0" dirty="0">
                <a:solidFill>
                  <a:srgbClr val="211D1E"/>
                </a:solidFill>
                <a:latin typeface="PCAYR I+ Humanist 777 BT"/>
              </a:rPr>
              <a:t>	</a:t>
            </a:r>
          </a:p>
          <a:p>
            <a:pPr marL="0" indent="0">
              <a:buNone/>
            </a:pPr>
            <a:endParaRPr lang="en-US" sz="2400" i="0" u="none" strike="noStrike" baseline="0" dirty="0">
              <a:solidFill>
                <a:srgbClr val="211D1E"/>
              </a:solidFill>
            </a:endParaRPr>
          </a:p>
          <a:p>
            <a:pPr marL="0" indent="0">
              <a:buNone/>
            </a:pPr>
            <a:r>
              <a:rPr lang="en-US" sz="9600" b="1" i="1" u="none" strike="noStrike" baseline="0" dirty="0">
                <a:solidFill>
                  <a:srgbClr val="211D1E"/>
                </a:solidFill>
              </a:rPr>
              <a:t>Target Audience: Pharmacy staff in mental health inpatient settings and physical health hospitals</a:t>
            </a:r>
            <a:endParaRPr lang="en-GB" sz="96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4</a:t>
            </a:r>
          </a:p>
        </p:txBody>
      </p:sp>
    </p:spTree>
    <p:extLst>
      <p:ext uri="{BB962C8B-B14F-4D97-AF65-F5344CB8AC3E}">
        <p14:creationId xmlns:p14="http://schemas.microsoft.com/office/powerpoint/2010/main" val="830095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530" y="933855"/>
            <a:ext cx="8164940" cy="5408579"/>
          </a:xfrm>
        </p:spPr>
        <p:txBody>
          <a:bodyPr vert="horz" lIns="91440" tIns="45720" rIns="91440" bIns="45720" rtlCol="0">
            <a:normAutofit fontScale="92500" lnSpcReduction="20000"/>
          </a:bodyPr>
          <a:lstStyle/>
          <a:p>
            <a:pPr marL="0" indent="0">
              <a:buNone/>
            </a:pPr>
            <a:r>
              <a:rPr lang="en-US" sz="2600" b="0" i="0" u="none" strike="noStrike" baseline="0" dirty="0">
                <a:solidFill>
                  <a:srgbClr val="211D1E"/>
                </a:solidFill>
              </a:rPr>
              <a:t>Develop and implement an </a:t>
            </a:r>
            <a:r>
              <a:rPr lang="en-US" sz="2600" b="0" i="0" u="none" strike="noStrike" baseline="0" dirty="0" err="1">
                <a:solidFill>
                  <a:srgbClr val="211D1E"/>
                </a:solidFill>
              </a:rPr>
              <a:t>organisational</a:t>
            </a:r>
            <a:r>
              <a:rPr lang="en-US" sz="2600" b="0" i="0" u="none" strike="noStrike" baseline="0" dirty="0">
                <a:solidFill>
                  <a:srgbClr val="211D1E"/>
                </a:solidFill>
              </a:rPr>
              <a:t> policy and protocol to ensure that patients in a mental health inpatient setting are properly assessed, and treated, for physical health conditions in a considerate and collaborative manner. This could be done by:</a:t>
            </a:r>
          </a:p>
          <a:p>
            <a:pPr marL="0" indent="0">
              <a:buNone/>
            </a:pPr>
            <a:endParaRPr lang="en-US" sz="1000" b="0" i="0" u="none" strike="noStrike" baseline="0" dirty="0">
              <a:solidFill>
                <a:srgbClr val="211D1E"/>
              </a:solidFill>
            </a:endParaRPr>
          </a:p>
          <a:p>
            <a:pPr marL="0" indent="0">
              <a:buNone/>
            </a:pPr>
            <a:r>
              <a:rPr lang="en-US" sz="2400" b="0" i="0" u="none" strike="noStrike" baseline="0" dirty="0">
                <a:solidFill>
                  <a:srgbClr val="211D1E"/>
                </a:solidFill>
              </a:rPr>
              <a:t>	</a:t>
            </a:r>
            <a:r>
              <a:rPr lang="en-US" sz="2200" b="0" i="0" u="none" strike="noStrike" baseline="0" dirty="0">
                <a:solidFill>
                  <a:srgbClr val="211D1E"/>
                </a:solidFill>
              </a:rPr>
              <a:t>a. </a:t>
            </a:r>
            <a:r>
              <a:rPr lang="en-US" sz="2200" b="0" i="0" u="none" strike="noStrike" baseline="0" dirty="0" err="1">
                <a:solidFill>
                  <a:srgbClr val="211D1E"/>
                </a:solidFill>
              </a:rPr>
              <a:t>Formalising</a:t>
            </a:r>
            <a:r>
              <a:rPr lang="en-US" sz="2200" b="0" i="0" u="none" strike="noStrike" baseline="0" dirty="0">
                <a:solidFill>
                  <a:srgbClr val="211D1E"/>
                </a:solidFill>
              </a:rPr>
              <a:t> existing clinical networks or pathways for 	diagnosing or treating common acute conditions for example, 	infection or existing long-term conditions</a:t>
            </a:r>
          </a:p>
          <a:p>
            <a:pPr marL="0" indent="0">
              <a:buNone/>
            </a:pPr>
            <a:r>
              <a:rPr lang="en-US" sz="2200" b="0" i="0" u="none" strike="noStrike" baseline="0" dirty="0">
                <a:solidFill>
                  <a:srgbClr val="211D1E"/>
                </a:solidFill>
              </a:rPr>
              <a:t>	b. Training registered mental health nurses, healthcare 	assistants, or any other staff as appropriate to monitor and 	support the management of common long-term physical 	conditions, while ensuring their competencies are well 	defined and are kept up to date</a:t>
            </a:r>
          </a:p>
          <a:p>
            <a:pPr marL="0" indent="0">
              <a:buNone/>
            </a:pPr>
            <a:r>
              <a:rPr lang="en-US" sz="2200" b="0" i="0" u="none" strike="noStrike" baseline="0" dirty="0">
                <a:solidFill>
                  <a:srgbClr val="211D1E"/>
                </a:solidFill>
              </a:rPr>
              <a:t>	c. Collaborating with local physical health hospitals to develop 	a physical health liaison service</a:t>
            </a:r>
          </a:p>
          <a:p>
            <a:pPr marL="0" indent="0">
              <a:buNone/>
            </a:pPr>
            <a:endParaRPr lang="en-US" sz="2400" b="0" i="0" u="none" strike="noStrike" baseline="0" dirty="0">
              <a:solidFill>
                <a:srgbClr val="211D1E"/>
              </a:solidFill>
            </a:endParaRPr>
          </a:p>
          <a:p>
            <a:pPr marL="0" indent="0">
              <a:buNone/>
            </a:pPr>
            <a:r>
              <a:rPr lang="en-US" sz="2600" b="1" i="1" u="none" strike="noStrike" baseline="0" dirty="0">
                <a:solidFill>
                  <a:srgbClr val="211D1E"/>
                </a:solidFill>
              </a:rPr>
              <a:t>Target audience: Mental health executive boards and physical health executive boards supported by commissioners</a:t>
            </a:r>
            <a:endParaRPr lang="en-GB" sz="26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5</a:t>
            </a:r>
          </a:p>
        </p:txBody>
      </p:sp>
    </p:spTree>
    <p:extLst>
      <p:ext uri="{BB962C8B-B14F-4D97-AF65-F5344CB8AC3E}">
        <p14:creationId xmlns:p14="http://schemas.microsoft.com/office/powerpoint/2010/main" val="32023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5210388"/>
          </a:xfrm>
        </p:spPr>
        <p:txBody>
          <a:bodyPr>
            <a:normAutofit/>
          </a:bodyPr>
          <a:lstStyle/>
          <a:p>
            <a:pPr marL="0" indent="0">
              <a:lnSpc>
                <a:spcPct val="150000"/>
              </a:lnSpc>
              <a:buNone/>
            </a:pPr>
            <a:r>
              <a:rPr lang="en-US" dirty="0"/>
              <a:t>A review of the quality of physical healthcare provided to adult patients admitted to a mental health inpatient setting </a:t>
            </a:r>
          </a:p>
          <a:p>
            <a:pPr>
              <a:lnSpc>
                <a:spcPct val="150000"/>
              </a:lnSpc>
              <a:buFont typeface="Calibri" panose="020F0502020204030204" pitchFamily="34" charset="0"/>
              <a:buChar char="–"/>
            </a:pPr>
            <a:r>
              <a:rPr lang="en-GB" dirty="0"/>
              <a:t>Trust level Organisational questionnaire </a:t>
            </a:r>
          </a:p>
          <a:p>
            <a:pPr>
              <a:lnSpc>
                <a:spcPct val="150000"/>
              </a:lnSpc>
              <a:buFont typeface="Calibri" panose="020F0502020204030204" pitchFamily="34" charset="0"/>
              <a:buChar char="–"/>
            </a:pPr>
            <a:r>
              <a:rPr lang="en-GB" dirty="0"/>
              <a:t>Hospital level Organisational questionnaire</a:t>
            </a:r>
          </a:p>
          <a:p>
            <a:pPr>
              <a:lnSpc>
                <a:spcPct val="150000"/>
              </a:lnSpc>
              <a:buFont typeface="Calibri" panose="020F0502020204030204" pitchFamily="34" charset="0"/>
              <a:buChar char="–"/>
            </a:pPr>
            <a:r>
              <a:rPr lang="en-GB" dirty="0"/>
              <a:t> Clinician questionnaire</a:t>
            </a:r>
          </a:p>
          <a:p>
            <a:pPr>
              <a:lnSpc>
                <a:spcPct val="150000"/>
              </a:lnSpc>
              <a:buFont typeface="Calibri" panose="020F0502020204030204" pitchFamily="34" charset="0"/>
              <a:buChar char="–"/>
            </a:pPr>
            <a:r>
              <a:rPr lang="en-GB" dirty="0"/>
              <a:t> Case note review</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The study</a:t>
            </a:r>
          </a:p>
        </p:txBody>
      </p:sp>
    </p:spTree>
    <p:extLst>
      <p:ext uri="{BB962C8B-B14F-4D97-AF65-F5344CB8AC3E}">
        <p14:creationId xmlns:p14="http://schemas.microsoft.com/office/powerpoint/2010/main" val="1340221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944" y="1026462"/>
            <a:ext cx="8242761" cy="5140874"/>
          </a:xfrm>
        </p:spPr>
        <p:txBody>
          <a:bodyPr vert="horz" lIns="91440" tIns="45720" rIns="91440" bIns="45720" rtlCol="0">
            <a:normAutofit/>
          </a:bodyPr>
          <a:lstStyle/>
          <a:p>
            <a:pPr marL="0" indent="0" algn="just">
              <a:buNone/>
            </a:pPr>
            <a:r>
              <a:rPr lang="en-US" sz="2400" b="0" i="0" u="none" strike="noStrike" baseline="0" dirty="0">
                <a:solidFill>
                  <a:srgbClr val="211D1E"/>
                </a:solidFill>
              </a:rPr>
              <a:t>Develop and implement an </a:t>
            </a:r>
            <a:r>
              <a:rPr lang="en-US" sz="2400" b="0" i="0" u="none" strike="noStrike" baseline="0" dirty="0" err="1">
                <a:solidFill>
                  <a:srgbClr val="211D1E"/>
                </a:solidFill>
              </a:rPr>
              <a:t>organisational</a:t>
            </a:r>
            <a:r>
              <a:rPr lang="en-US" sz="2400" b="0" i="0" u="none" strike="noStrike" baseline="0" dirty="0">
                <a:solidFill>
                  <a:srgbClr val="211D1E"/>
                </a:solidFill>
              </a:rPr>
              <a:t> policy and protocol for the transfer to, and readmission from, a physical health hospital to a mental health inpatient setting. This should include:</a:t>
            </a:r>
          </a:p>
          <a:p>
            <a:pPr marL="0" indent="0" algn="just">
              <a:buNone/>
            </a:pPr>
            <a:endParaRPr lang="en-US" sz="2400" b="0" i="0" u="none" strike="noStrike" baseline="0" dirty="0">
              <a:solidFill>
                <a:srgbClr val="211D1E"/>
              </a:solidFill>
            </a:endParaRPr>
          </a:p>
          <a:p>
            <a:pPr marL="0" indent="0" algn="just">
              <a:buNone/>
            </a:pPr>
            <a:r>
              <a:rPr lang="en-US" sz="2200" b="0" i="0" u="none" strike="noStrike" baseline="0" dirty="0">
                <a:solidFill>
                  <a:srgbClr val="211D1E"/>
                </a:solidFill>
              </a:rPr>
              <a:t>a. A comprehensive clinical summary which includes, but is not limited to:</a:t>
            </a:r>
          </a:p>
          <a:p>
            <a:pPr marL="0" indent="0" algn="just">
              <a:buNone/>
            </a:pPr>
            <a:r>
              <a:rPr lang="en-US" sz="2000" b="0" i="0" u="none" strike="noStrike" baseline="0" dirty="0">
                <a:solidFill>
                  <a:srgbClr val="211D1E"/>
                </a:solidFill>
              </a:rPr>
              <a:t>	- Physical and mental health condition(s)</a:t>
            </a:r>
          </a:p>
          <a:p>
            <a:pPr marL="0" indent="0" algn="just">
              <a:buNone/>
            </a:pPr>
            <a:r>
              <a:rPr lang="en-US" sz="2000" b="0" i="0" u="none" strike="noStrike" baseline="0" dirty="0">
                <a:solidFill>
                  <a:srgbClr val="211D1E"/>
                </a:solidFill>
              </a:rPr>
              <a:t>	- Current physical and mental health care plans</a:t>
            </a:r>
          </a:p>
          <a:p>
            <a:pPr marL="0" indent="0" algn="just">
              <a:buNone/>
            </a:pPr>
            <a:r>
              <a:rPr lang="en-US" sz="2000" b="0" i="0" u="none" strike="noStrike" baseline="0" dirty="0">
                <a:solidFill>
                  <a:srgbClr val="211D1E"/>
                </a:solidFill>
              </a:rPr>
              <a:t>	- Physical and mental health medications</a:t>
            </a:r>
          </a:p>
          <a:p>
            <a:pPr marL="0" indent="0" algn="just">
              <a:buNone/>
            </a:pPr>
            <a:r>
              <a:rPr lang="en-US" sz="2000" b="0" i="0" u="none" strike="noStrike" baseline="0" dirty="0">
                <a:solidFill>
                  <a:srgbClr val="211D1E"/>
                </a:solidFill>
              </a:rPr>
              <a:t>	- Monitoring and escalation plans</a:t>
            </a:r>
          </a:p>
          <a:p>
            <a:pPr marL="0" indent="0" algn="just">
              <a:buNone/>
            </a:pPr>
            <a:r>
              <a:rPr lang="en-US" sz="2000" b="0" i="0" u="none" strike="noStrike" baseline="0" dirty="0">
                <a:solidFill>
                  <a:srgbClr val="211D1E"/>
                </a:solidFill>
              </a:rPr>
              <a:t>	- A mental health capacity assessment and the status of mental 	health legislation (if applicable)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6</a:t>
            </a:r>
          </a:p>
        </p:txBody>
      </p:sp>
    </p:spTree>
    <p:extLst>
      <p:ext uri="{BB962C8B-B14F-4D97-AF65-F5344CB8AC3E}">
        <p14:creationId xmlns:p14="http://schemas.microsoft.com/office/powerpoint/2010/main" val="3696021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944" y="1026461"/>
            <a:ext cx="8476226" cy="5471616"/>
          </a:xfrm>
        </p:spPr>
        <p:txBody>
          <a:bodyPr vert="horz" lIns="91440" tIns="45720" rIns="91440" bIns="45720" rtlCol="0">
            <a:normAutofit/>
          </a:bodyPr>
          <a:lstStyle/>
          <a:p>
            <a:pPr marL="0" indent="0" algn="just">
              <a:buNone/>
            </a:pPr>
            <a:r>
              <a:rPr lang="en-US" sz="2200" b="0" i="0" u="none" strike="noStrike" baseline="0" dirty="0">
                <a:solidFill>
                  <a:srgbClr val="211D1E"/>
                </a:solidFill>
              </a:rPr>
              <a:t>b. Prompt treatment in the physical health hospital</a:t>
            </a:r>
          </a:p>
          <a:p>
            <a:pPr marL="0" indent="0" algn="just">
              <a:buNone/>
            </a:pPr>
            <a:r>
              <a:rPr lang="en-US" sz="2200" b="0" i="0" u="none" strike="noStrike" baseline="0" dirty="0">
                <a:solidFill>
                  <a:srgbClr val="211D1E"/>
                </a:solidFill>
              </a:rPr>
              <a:t>c. A plan for readmission to the mental health inpatient setting developed by the physical and mental healthcare teams working together. Include:</a:t>
            </a:r>
          </a:p>
          <a:p>
            <a:pPr marL="0" indent="0" algn="just">
              <a:buNone/>
            </a:pPr>
            <a:r>
              <a:rPr lang="en-US" sz="2000" b="0" i="0" u="none" strike="noStrike" baseline="0" dirty="0">
                <a:solidFill>
                  <a:srgbClr val="211D1E"/>
                </a:solidFill>
              </a:rPr>
              <a:t>-  The estimated date of discharge and return to the original mental health ward</a:t>
            </a:r>
          </a:p>
          <a:p>
            <a:pPr marL="0" indent="0" algn="just">
              <a:buNone/>
            </a:pPr>
            <a:r>
              <a:rPr lang="en-US" sz="2000" b="0" i="0" u="none" strike="noStrike" baseline="0" dirty="0">
                <a:solidFill>
                  <a:srgbClr val="211D1E"/>
                </a:solidFill>
              </a:rPr>
              <a:t>- The planning for physical healthcare provision that goes beyond what is available in the mental health inpatient setting</a:t>
            </a:r>
          </a:p>
          <a:p>
            <a:pPr algn="just">
              <a:buFontTx/>
              <a:buChar char="-"/>
            </a:pPr>
            <a:endParaRPr lang="en-US" sz="900" b="0" i="0" u="none" strike="noStrike" baseline="0" dirty="0">
              <a:solidFill>
                <a:srgbClr val="211D1E"/>
              </a:solidFill>
            </a:endParaRPr>
          </a:p>
          <a:p>
            <a:pPr marL="0" indent="0" algn="just">
              <a:buNone/>
            </a:pPr>
            <a:r>
              <a:rPr lang="en-US" sz="2200" b="0" i="0" u="none" strike="noStrike" baseline="0" dirty="0">
                <a:solidFill>
                  <a:srgbClr val="211D1E"/>
                </a:solidFill>
              </a:rPr>
              <a:t>d. A record of transfers to a physical health hospital due to a deterioration in the physical health of a patient – this should be regularly audited for unexpected transfers</a:t>
            </a:r>
          </a:p>
          <a:p>
            <a:pPr marL="0" indent="0" algn="just">
              <a:buNone/>
            </a:pPr>
            <a:endParaRPr lang="en-US" sz="2400" b="0" i="0" u="none" strike="noStrike" baseline="0" dirty="0">
              <a:solidFill>
                <a:srgbClr val="211D1E"/>
              </a:solidFill>
            </a:endParaRPr>
          </a:p>
          <a:p>
            <a:pPr marL="0" indent="0" algn="just">
              <a:buNone/>
            </a:pPr>
            <a:r>
              <a:rPr lang="en-US" sz="2400" b="1" i="1" u="none" strike="noStrike" baseline="0" dirty="0">
                <a:solidFill>
                  <a:srgbClr val="211D1E"/>
                </a:solidFill>
              </a:rPr>
              <a:t>Target audience: Mental health executive boards and physical health executive boards supported by commissioners and all healthcare professionals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6 continued</a:t>
            </a:r>
          </a:p>
        </p:txBody>
      </p:sp>
    </p:spTree>
    <p:extLst>
      <p:ext uri="{BB962C8B-B14F-4D97-AF65-F5344CB8AC3E}">
        <p14:creationId xmlns:p14="http://schemas.microsoft.com/office/powerpoint/2010/main" val="2388280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838" y="875490"/>
            <a:ext cx="8463064" cy="5350212"/>
          </a:xfrm>
        </p:spPr>
        <p:txBody>
          <a:bodyPr vert="horz" lIns="91440" tIns="45720" rIns="91440" bIns="45720" rtlCol="0">
            <a:normAutofit/>
          </a:bodyPr>
          <a:lstStyle/>
          <a:p>
            <a:pPr marL="0" indent="0">
              <a:buNone/>
            </a:pPr>
            <a:r>
              <a:rPr lang="en-US" sz="2400" b="0" i="0" u="none" strike="noStrike" baseline="0" dirty="0"/>
              <a:t>Develop and implement an </a:t>
            </a:r>
            <a:r>
              <a:rPr lang="en-US" sz="2400" b="0" i="0" u="none" strike="noStrike" baseline="0" dirty="0" err="1"/>
              <a:t>organisational</a:t>
            </a:r>
            <a:r>
              <a:rPr lang="en-US" sz="2400" b="0" i="0" u="none" strike="noStrike" baseline="0" dirty="0"/>
              <a:t> policy and protocol to involve patients, </a:t>
            </a:r>
            <a:r>
              <a:rPr lang="en-US" sz="2400" b="0" i="0" u="none" strike="noStrike" baseline="0" dirty="0" err="1"/>
              <a:t>carers</a:t>
            </a:r>
            <a:r>
              <a:rPr lang="en-US" sz="2400" b="0" i="0" u="none" strike="noStrike" baseline="0" dirty="0"/>
              <a:t>/friends/family in the patient’s physical healthcare. This could include:</a:t>
            </a:r>
          </a:p>
          <a:p>
            <a:pPr marL="0" indent="0">
              <a:buNone/>
            </a:pPr>
            <a:endParaRPr lang="en-US" sz="900" b="0" i="0" u="none" strike="noStrike" baseline="0" dirty="0"/>
          </a:p>
          <a:p>
            <a:pPr marL="457200" indent="-457200">
              <a:buAutoNum type="alphaLcPeriod"/>
            </a:pPr>
            <a:r>
              <a:rPr lang="en-US" sz="2000" b="0" i="0" u="none" strike="noStrike" baseline="0" dirty="0"/>
              <a:t>Enabling </a:t>
            </a:r>
            <a:r>
              <a:rPr lang="en-US" sz="2000" b="0" i="0" u="none" strike="noStrike" baseline="0" dirty="0" err="1"/>
              <a:t>carers</a:t>
            </a:r>
            <a:r>
              <a:rPr lang="en-US" sz="2000" b="0" i="0" u="none" strike="noStrike" baseline="0" dirty="0"/>
              <a:t>/family/friends to provide staff on the ward with information about the patient’s physical health</a:t>
            </a:r>
          </a:p>
          <a:p>
            <a:pPr marL="457200" indent="-457200">
              <a:buAutoNum type="alphaLcPeriod"/>
            </a:pPr>
            <a:endParaRPr lang="en-US" sz="900" b="0" i="0" u="none" strike="noStrike" baseline="0" dirty="0"/>
          </a:p>
          <a:p>
            <a:pPr marL="0" indent="0">
              <a:buNone/>
            </a:pPr>
            <a:r>
              <a:rPr lang="en-US" sz="2000" b="0" i="0" u="none" strike="noStrike" baseline="0" dirty="0"/>
              <a:t>b. Access to clear information on what general physical health assessments are carried out when a patient is admitted to the ward</a:t>
            </a:r>
          </a:p>
          <a:p>
            <a:pPr marL="0" indent="0">
              <a:buNone/>
            </a:pPr>
            <a:endParaRPr lang="en-US" sz="900" b="0" i="0" u="none" strike="noStrike" baseline="0" dirty="0"/>
          </a:p>
          <a:p>
            <a:pPr marL="0" indent="0">
              <a:buNone/>
            </a:pPr>
            <a:r>
              <a:rPr lang="en-US" sz="2000" b="0" i="0" u="none" strike="noStrike" baseline="0" dirty="0"/>
              <a:t>c. Access to:</a:t>
            </a:r>
          </a:p>
          <a:p>
            <a:pPr marL="0" indent="0">
              <a:buNone/>
            </a:pPr>
            <a:r>
              <a:rPr lang="en-US" sz="2000" b="0" i="0" u="none" strike="noStrike" baseline="0" dirty="0"/>
              <a:t>	- Healthy lifestyle advice</a:t>
            </a:r>
          </a:p>
          <a:p>
            <a:pPr marL="0" indent="0">
              <a:buNone/>
            </a:pPr>
            <a:r>
              <a:rPr lang="en-US" sz="2000" b="0" i="0" u="none" strike="noStrike" baseline="0" dirty="0"/>
              <a:t>	- How family/friends/</a:t>
            </a:r>
            <a:r>
              <a:rPr lang="en-US" sz="2000" b="0" i="0" u="none" strike="noStrike" baseline="0" dirty="0" err="1"/>
              <a:t>carers</a:t>
            </a:r>
            <a:r>
              <a:rPr lang="en-US" sz="2000" b="0" i="0" u="none" strike="noStrike" baseline="0" dirty="0"/>
              <a:t> can support good physical health</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7</a:t>
            </a:r>
          </a:p>
        </p:txBody>
      </p:sp>
    </p:spTree>
    <p:extLst>
      <p:ext uri="{BB962C8B-B14F-4D97-AF65-F5344CB8AC3E}">
        <p14:creationId xmlns:p14="http://schemas.microsoft.com/office/powerpoint/2010/main" val="1241643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838" y="875490"/>
            <a:ext cx="8463064" cy="5350212"/>
          </a:xfrm>
        </p:spPr>
        <p:txBody>
          <a:bodyPr vert="horz" lIns="91440" tIns="45720" rIns="91440" bIns="45720" rtlCol="0">
            <a:normAutofit/>
          </a:bodyPr>
          <a:lstStyle/>
          <a:p>
            <a:pPr marL="0" indent="0">
              <a:buNone/>
            </a:pPr>
            <a:r>
              <a:rPr lang="en-US" sz="2000" b="0" i="0" u="none" strike="noStrike" baseline="0" dirty="0"/>
              <a:t>d. Ensuring that with patient consent, patients and their </a:t>
            </a:r>
            <a:r>
              <a:rPr lang="en-US" sz="2000" b="0" i="0" u="none" strike="noStrike" baseline="0" dirty="0" err="1"/>
              <a:t>carers</a:t>
            </a:r>
            <a:r>
              <a:rPr lang="en-US" sz="2000" b="0" i="0" u="none" strike="noStrike" baseline="0" dirty="0"/>
              <a:t>/family/friends can:</a:t>
            </a:r>
          </a:p>
          <a:p>
            <a:pPr marL="0" indent="0">
              <a:buNone/>
            </a:pPr>
            <a:r>
              <a:rPr lang="en-US" sz="2000" b="0" i="0" u="none" strike="noStrike" baseline="0" dirty="0"/>
              <a:t>	- Receive updates on the patient’s physical health including transfers to 	physical healthcare settings</a:t>
            </a:r>
          </a:p>
          <a:p>
            <a:pPr marL="0" indent="0">
              <a:buNone/>
            </a:pPr>
            <a:endParaRPr lang="en-US" sz="900" b="0" i="0" u="none" strike="noStrike" baseline="0" dirty="0"/>
          </a:p>
          <a:p>
            <a:pPr marL="0" indent="0">
              <a:buNone/>
            </a:pPr>
            <a:r>
              <a:rPr lang="en-US" sz="2000" b="0" i="0" u="none" strike="noStrike" baseline="0" dirty="0"/>
              <a:t>	- Ask questions about the patient’s physical health needs</a:t>
            </a:r>
          </a:p>
          <a:p>
            <a:pPr marL="0" indent="0">
              <a:buNone/>
            </a:pPr>
            <a:r>
              <a:rPr lang="en-US" sz="2000" b="0" i="0" u="none" strike="noStrike" baseline="0" dirty="0"/>
              <a:t>	- Contribute to the development of and/or receive a copy of the 	patient’s physical healthcare plan</a:t>
            </a:r>
          </a:p>
          <a:p>
            <a:pPr marL="0" indent="0">
              <a:buNone/>
            </a:pPr>
            <a:endParaRPr lang="en-US" sz="800" b="0" i="0" u="none" strike="noStrike" baseline="0" dirty="0"/>
          </a:p>
          <a:p>
            <a:pPr lvl="2">
              <a:buFontTx/>
              <a:buChar char="-"/>
            </a:pPr>
            <a:r>
              <a:rPr lang="en-US" b="0" i="0" u="none" strike="noStrike" baseline="0" dirty="0"/>
              <a:t>Receive clear information about any post-discharge follow-up physical health plans</a:t>
            </a:r>
          </a:p>
          <a:p>
            <a:pPr marL="0" indent="0">
              <a:buNone/>
            </a:pPr>
            <a:endParaRPr lang="en-US" sz="2400" dirty="0"/>
          </a:p>
          <a:p>
            <a:pPr marL="0" indent="0">
              <a:buNone/>
            </a:pPr>
            <a:r>
              <a:rPr lang="en-US" sz="2400" b="1" i="1" u="none" strike="noStrike" baseline="0" dirty="0"/>
              <a:t>Target audience: Mental health executive boards and mental healthcare professionals, associated patient involvement groups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7</a:t>
            </a:r>
          </a:p>
        </p:txBody>
      </p:sp>
    </p:spTree>
    <p:extLst>
      <p:ext uri="{BB962C8B-B14F-4D97-AF65-F5344CB8AC3E}">
        <p14:creationId xmlns:p14="http://schemas.microsoft.com/office/powerpoint/2010/main" val="2267239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895334"/>
            <a:ext cx="8164940" cy="5330368"/>
          </a:xfrm>
        </p:spPr>
        <p:txBody>
          <a:bodyPr vert="horz" lIns="91440" tIns="45720" rIns="91440" bIns="45720" rtlCol="0">
            <a:normAutofit fontScale="92500" lnSpcReduction="20000"/>
          </a:bodyPr>
          <a:lstStyle/>
          <a:p>
            <a:pPr marL="0" indent="0" algn="just">
              <a:buNone/>
            </a:pPr>
            <a:r>
              <a:rPr lang="en-US" sz="2600" b="0" i="0" u="none" strike="noStrike" baseline="0" dirty="0"/>
              <a:t>Use admissions to a mental health inpatient setting as an opportunity to assess and involve patients in their general health. A hospital policy, supporting training in a range of health improvement topics for staff who work directly with patients, could include:</a:t>
            </a:r>
          </a:p>
          <a:p>
            <a:pPr marL="0" indent="0" algn="just">
              <a:buNone/>
            </a:pPr>
            <a:r>
              <a:rPr lang="en-US" sz="2200" b="0" i="0" u="none" strike="noStrike" baseline="0" dirty="0"/>
              <a:t>a. Exercise</a:t>
            </a:r>
          </a:p>
          <a:p>
            <a:pPr marL="0" indent="0" algn="just">
              <a:buNone/>
            </a:pPr>
            <a:r>
              <a:rPr lang="en-US" sz="2200" b="0" i="0" u="none" strike="noStrike" baseline="0" dirty="0"/>
              <a:t>b. Diet</a:t>
            </a:r>
          </a:p>
          <a:p>
            <a:pPr marL="0" indent="0" algn="just">
              <a:buNone/>
            </a:pPr>
            <a:r>
              <a:rPr lang="en-US" sz="2200" b="0" i="0" u="none" strike="noStrike" baseline="0" dirty="0"/>
              <a:t>c. Smoking cessation</a:t>
            </a:r>
          </a:p>
          <a:p>
            <a:pPr marL="0" indent="0" algn="just">
              <a:buNone/>
            </a:pPr>
            <a:r>
              <a:rPr lang="en-US" sz="2200" b="0" i="0" u="none" strike="noStrike" baseline="0" dirty="0"/>
              <a:t>d. Alcohol use</a:t>
            </a:r>
          </a:p>
          <a:p>
            <a:pPr marL="0" indent="0" algn="just">
              <a:buNone/>
            </a:pPr>
            <a:r>
              <a:rPr lang="en-US" sz="2200" b="0" i="0" u="none" strike="noStrike" baseline="0" dirty="0"/>
              <a:t>e. Substance use</a:t>
            </a:r>
          </a:p>
          <a:p>
            <a:pPr marL="0" indent="0" algn="just">
              <a:buNone/>
            </a:pPr>
            <a:r>
              <a:rPr lang="en-US" sz="2200" b="0" i="0" u="none" strike="noStrike" baseline="0" dirty="0"/>
              <a:t>f. Sexual and reproductive health</a:t>
            </a:r>
          </a:p>
          <a:p>
            <a:pPr marL="0" indent="0" algn="just">
              <a:buNone/>
            </a:pPr>
            <a:r>
              <a:rPr lang="en-US" sz="2200" b="0" i="0" u="none" strike="noStrike" baseline="0" dirty="0"/>
              <a:t>g. </a:t>
            </a:r>
            <a:r>
              <a:rPr lang="en-US" sz="2200" b="0" i="0" u="none" strike="noStrike" baseline="0" dirty="0" err="1"/>
              <a:t>Immunisation</a:t>
            </a:r>
            <a:endParaRPr lang="en-US" sz="2200" b="0" i="0" u="none" strike="noStrike" baseline="0" dirty="0"/>
          </a:p>
          <a:p>
            <a:pPr marL="0" indent="0" algn="just">
              <a:buNone/>
            </a:pPr>
            <a:r>
              <a:rPr lang="en-US" sz="2200" b="0" i="0" u="none" strike="noStrike" baseline="0" dirty="0"/>
              <a:t>h. Routine NHS screening </a:t>
            </a:r>
            <a:r>
              <a:rPr lang="en-US" sz="2200" b="0" i="0" u="none" strike="noStrike" baseline="0" dirty="0" err="1"/>
              <a:t>programmes</a:t>
            </a:r>
            <a:endParaRPr lang="en-US" sz="2200" b="0" i="0" u="none" strike="noStrike" baseline="0" dirty="0"/>
          </a:p>
          <a:p>
            <a:pPr marL="0" indent="0" algn="just">
              <a:buNone/>
            </a:pPr>
            <a:endParaRPr lang="en-US" sz="2200" b="0" i="0" u="none" strike="noStrike" baseline="0" dirty="0"/>
          </a:p>
          <a:p>
            <a:pPr marL="0" indent="0" algn="just">
              <a:buNone/>
            </a:pPr>
            <a:r>
              <a:rPr lang="en-US" sz="2600" b="1" i="1" u="none" strike="noStrike" baseline="0" dirty="0"/>
              <a:t>Target audience: Mental health executive boards and physical health executive boards supported by commissioners</a:t>
            </a:r>
            <a:endParaRPr lang="en-GB" sz="2600" b="1" i="1" dirty="0"/>
          </a:p>
        </p:txBody>
      </p:sp>
      <p:sp>
        <p:nvSpPr>
          <p:cNvPr id="4" name="TextBox 3"/>
          <p:cNvSpPr txBox="1"/>
          <p:nvPr/>
        </p:nvSpPr>
        <p:spPr>
          <a:xfrm>
            <a:off x="0" y="-18288"/>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8</a:t>
            </a:r>
          </a:p>
        </p:txBody>
      </p:sp>
    </p:spTree>
    <p:extLst>
      <p:ext uri="{BB962C8B-B14F-4D97-AF65-F5344CB8AC3E}">
        <p14:creationId xmlns:p14="http://schemas.microsoft.com/office/powerpoint/2010/main" val="68695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024128"/>
            <a:ext cx="7691718" cy="5376672"/>
          </a:xfrm>
        </p:spPr>
        <p:txBody>
          <a:bodyPr vert="horz" lIns="91440" tIns="45720" rIns="91440" bIns="45720" rtlCol="0">
            <a:normAutofit lnSpcReduction="10000"/>
          </a:bodyPr>
          <a:lstStyle/>
          <a:p>
            <a:pPr marL="0" indent="0">
              <a:buNone/>
            </a:pPr>
            <a:r>
              <a:rPr lang="en-US" sz="2600" b="0" i="0" u="none" strike="noStrike" baseline="0" dirty="0"/>
              <a:t>Offer support to patients admitted to a mental health inpatient setting who smoke tobacco, drink alcohol at harmful or dependent levels, or use other drugs. Use defined substance misuse pathways and where needed, include:</a:t>
            </a:r>
          </a:p>
          <a:p>
            <a:pPr marL="0" indent="0">
              <a:buNone/>
            </a:pPr>
            <a:r>
              <a:rPr lang="en-US" sz="2200" b="0" i="0" u="none" strike="noStrike" baseline="0" dirty="0"/>
              <a:t>a. Assessment and screening tools</a:t>
            </a:r>
          </a:p>
          <a:p>
            <a:pPr marL="0" indent="0">
              <a:buNone/>
            </a:pPr>
            <a:r>
              <a:rPr lang="en-US" sz="2200" b="0" i="0" u="none" strike="noStrike" baseline="0" dirty="0"/>
              <a:t>b. Specialist advice</a:t>
            </a:r>
          </a:p>
          <a:p>
            <a:pPr marL="0" indent="0">
              <a:buNone/>
            </a:pPr>
            <a:r>
              <a:rPr lang="en-US" sz="2200" b="0" i="0" u="none" strike="noStrike" baseline="0" dirty="0"/>
              <a:t>c. Interventions and prescribed treatment (especially for dependence)</a:t>
            </a:r>
          </a:p>
          <a:p>
            <a:pPr marL="0" indent="0">
              <a:buNone/>
            </a:pPr>
            <a:r>
              <a:rPr lang="en-US" sz="2200" b="0" i="0" u="none" strike="noStrike" baseline="0" dirty="0"/>
              <a:t>d. Follow-up after discharge, supported by the local alcohol or drugs recovery services (local health authority commissioned services)</a:t>
            </a:r>
          </a:p>
          <a:p>
            <a:pPr marL="0" indent="0">
              <a:buNone/>
            </a:pPr>
            <a:endParaRPr lang="en-US" sz="2200" b="0" i="0" u="none" strike="noStrike" baseline="0" dirty="0"/>
          </a:p>
          <a:p>
            <a:pPr marL="0" indent="0">
              <a:buNone/>
            </a:pPr>
            <a:r>
              <a:rPr lang="en-US" sz="2600" b="1" i="1" u="none" strike="noStrike" baseline="0" dirty="0"/>
              <a:t>Target audience: Mental healthcare professionals, local authorities and commissioners</a:t>
            </a:r>
            <a:endParaRPr lang="en-GB" sz="26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9</a:t>
            </a:r>
          </a:p>
        </p:txBody>
      </p:sp>
    </p:spTree>
    <p:extLst>
      <p:ext uri="{BB962C8B-B14F-4D97-AF65-F5344CB8AC3E}">
        <p14:creationId xmlns:p14="http://schemas.microsoft.com/office/powerpoint/2010/main" val="1618249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859536"/>
            <a:ext cx="7691718" cy="5687568"/>
          </a:xfrm>
        </p:spPr>
        <p:txBody>
          <a:bodyPr vert="horz" lIns="91440" tIns="45720" rIns="91440" bIns="45720" rtlCol="0">
            <a:normAutofit/>
          </a:bodyPr>
          <a:lstStyle/>
          <a:p>
            <a:pPr marL="0" indent="0">
              <a:buNone/>
            </a:pPr>
            <a:r>
              <a:rPr lang="en-US" sz="2400" i="0" u="none" strike="noStrike" baseline="0" dirty="0"/>
              <a:t>Record the correct physical health diagnosis, ICD 10/ SNOMED CT codes (or equivalent) in mental health clinical records and discharge summaries.</a:t>
            </a:r>
          </a:p>
          <a:p>
            <a:pPr marL="0" indent="0">
              <a:buNone/>
            </a:pPr>
            <a:endParaRPr lang="en-US" sz="1800" i="0" u="none" strike="noStrike" baseline="0" dirty="0">
              <a:latin typeface="Humanist 77 7 BT"/>
            </a:endParaRPr>
          </a:p>
          <a:p>
            <a:pPr marL="0" indent="0">
              <a:buNone/>
            </a:pPr>
            <a:r>
              <a:rPr lang="en-US" sz="2400" b="1" i="1" u="none" strike="noStrike" baseline="0" dirty="0"/>
              <a:t>Target audience: Mental healthcare professionals, hospital coders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10</a:t>
            </a:r>
          </a:p>
        </p:txBody>
      </p:sp>
    </p:spTree>
    <p:extLst>
      <p:ext uri="{BB962C8B-B14F-4D97-AF65-F5344CB8AC3E}">
        <p14:creationId xmlns:p14="http://schemas.microsoft.com/office/powerpoint/2010/main" val="693538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168" y="731520"/>
            <a:ext cx="8814816" cy="5961888"/>
          </a:xfrm>
        </p:spPr>
        <p:txBody>
          <a:bodyPr vert="horz" lIns="91440" tIns="45720" rIns="91440" bIns="45720" rtlCol="0">
            <a:normAutofit/>
          </a:bodyPr>
          <a:lstStyle/>
          <a:p>
            <a:pPr marL="0" indent="0">
              <a:buNone/>
            </a:pPr>
            <a:r>
              <a:rPr lang="en-US" sz="2400" dirty="0"/>
              <a:t>Ensure that electronic patient records in mental health inpatient settings:</a:t>
            </a:r>
          </a:p>
          <a:p>
            <a:pPr marL="0" indent="0">
              <a:buNone/>
            </a:pPr>
            <a:r>
              <a:rPr lang="en-US" sz="2400" dirty="0"/>
              <a:t>- Have the functionality to record physical health conditions</a:t>
            </a:r>
          </a:p>
          <a:p>
            <a:pPr marL="0" indent="0">
              <a:buNone/>
            </a:pPr>
            <a:r>
              <a:rPr lang="en-US" sz="2400" dirty="0"/>
              <a:t>- Have the facility for tasks to be set to aid disease and treatment monitoring</a:t>
            </a:r>
          </a:p>
          <a:p>
            <a:pPr>
              <a:buFontTx/>
              <a:buChar char="-"/>
            </a:pPr>
            <a:r>
              <a:rPr lang="en-US" sz="2400" dirty="0"/>
              <a:t>Are accessible, to allow handover between clinical teams and across healthcare providers</a:t>
            </a:r>
          </a:p>
          <a:p>
            <a:pPr>
              <a:buFontTx/>
              <a:buChar char="-"/>
            </a:pPr>
            <a:endParaRPr lang="en-US" sz="2400" b="1" i="1" dirty="0"/>
          </a:p>
          <a:p>
            <a:pPr marL="0" indent="0">
              <a:buNone/>
            </a:pPr>
            <a:r>
              <a:rPr lang="en-US" sz="2400" b="1" i="1" dirty="0"/>
              <a:t>Target audience: Mental health executive boards, IT departments and providers of electronic patient record systems supported by NHS Digital, NHS Wales Informatics Service, Northern Ireland Statistics and Research Agency</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11</a:t>
            </a:r>
          </a:p>
        </p:txBody>
      </p:sp>
    </p:spTree>
    <p:extLst>
      <p:ext uri="{BB962C8B-B14F-4D97-AF65-F5344CB8AC3E}">
        <p14:creationId xmlns:p14="http://schemas.microsoft.com/office/powerpoint/2010/main" val="2845548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168" y="731520"/>
            <a:ext cx="8814816" cy="5961888"/>
          </a:xfrm>
        </p:spPr>
        <p:txBody>
          <a:bodyPr vert="horz" lIns="91440" tIns="45720" rIns="91440" bIns="45720" rtlCol="0">
            <a:normAutofit/>
          </a:bodyPr>
          <a:lstStyle/>
          <a:p>
            <a:pPr marL="0" indent="0">
              <a:buNone/>
            </a:pPr>
            <a:r>
              <a:rPr lang="en-US" sz="2400" dirty="0"/>
              <a:t>Provide a discharge summary to the patient, their </a:t>
            </a:r>
            <a:r>
              <a:rPr lang="en-US" sz="2400" dirty="0" err="1"/>
              <a:t>carer</a:t>
            </a:r>
            <a:r>
              <a:rPr lang="en-US" sz="2400" dirty="0"/>
              <a:t>/s, GP and community mental health team within 24 hours of discharge. This should include:</a:t>
            </a:r>
          </a:p>
          <a:p>
            <a:pPr marL="0" indent="0">
              <a:buNone/>
            </a:pPr>
            <a:r>
              <a:rPr lang="en-US" sz="2400" dirty="0"/>
              <a:t>- Mental and physical health diagnoses</a:t>
            </a:r>
          </a:p>
          <a:p>
            <a:pPr marL="0" indent="0">
              <a:buNone/>
            </a:pPr>
            <a:r>
              <a:rPr lang="en-US" sz="2400" dirty="0"/>
              <a:t>- All medications for mental and physical health, including who will provide them and the reason for any prescription changes</a:t>
            </a:r>
          </a:p>
          <a:p>
            <a:pPr marL="0" indent="0">
              <a:buNone/>
            </a:pPr>
            <a:r>
              <a:rPr lang="en-US" sz="2400" dirty="0"/>
              <a:t>- Follow-up arrangements with the community mental health team/GP</a:t>
            </a:r>
          </a:p>
          <a:p>
            <a:pPr marL="0" indent="0">
              <a:buNone/>
            </a:pPr>
            <a:r>
              <a:rPr lang="en-US" sz="2400" dirty="0"/>
              <a:t>- Mental health and physical health care plans</a:t>
            </a:r>
          </a:p>
          <a:p>
            <a:pPr>
              <a:buFontTx/>
              <a:buChar char="-"/>
            </a:pPr>
            <a:r>
              <a:rPr lang="en-US" sz="2400" dirty="0"/>
              <a:t>Any support needed to carry out the care plans</a:t>
            </a:r>
          </a:p>
          <a:p>
            <a:pPr>
              <a:buFontTx/>
              <a:buChar char="-"/>
            </a:pPr>
            <a:endParaRPr lang="en-US" sz="2400" b="1" i="1" dirty="0"/>
          </a:p>
          <a:p>
            <a:pPr marL="0" indent="0">
              <a:buNone/>
            </a:pPr>
            <a:r>
              <a:rPr lang="en-US" sz="2400" b="1" i="1" dirty="0"/>
              <a:t>Target audience: Mental healthcare professionals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12</a:t>
            </a:r>
          </a:p>
        </p:txBody>
      </p:sp>
    </p:spTree>
    <p:extLst>
      <p:ext uri="{BB962C8B-B14F-4D97-AF65-F5344CB8AC3E}">
        <p14:creationId xmlns:p14="http://schemas.microsoft.com/office/powerpoint/2010/main" val="2858668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a:solidFill>
                  <a:schemeClr val="bg1"/>
                </a:solidFill>
                <a:latin typeface="Calibri" panose="020F0502020204030204" pitchFamily="34" charset="0"/>
              </a:rPr>
              <a:t>Discussion</a:t>
            </a:r>
          </a:p>
        </p:txBody>
      </p:sp>
      <p:sp>
        <p:nvSpPr>
          <p:cNvPr id="3" name="Content Placeholder 2"/>
          <p:cNvSpPr>
            <a:spLocks noGrp="1"/>
          </p:cNvSpPr>
          <p:nvPr>
            <p:ph idx="1"/>
          </p:nvPr>
        </p:nvSpPr>
        <p:spPr>
          <a:xfrm>
            <a:off x="628650" y="863098"/>
            <a:ext cx="8009512" cy="5420970"/>
          </a:xfrm>
        </p:spPr>
        <p:txBody>
          <a:bodyPr>
            <a:normAutofit fontScale="85000" lnSpcReduction="20000"/>
          </a:bodyPr>
          <a:lstStyle/>
          <a:p>
            <a:r>
              <a:rPr lang="en-GB" i="1" dirty="0"/>
              <a:t>Are patients being checked on arrival to an inpatient mental health ward for any acute risks to their physical health?</a:t>
            </a:r>
          </a:p>
          <a:p>
            <a:r>
              <a:rPr lang="en-GB" i="1" dirty="0"/>
              <a:t>Is a initial physical health assessment carried out for patients on admission to an inpatient mental health ward?</a:t>
            </a:r>
          </a:p>
          <a:p>
            <a:r>
              <a:rPr lang="en-GB" i="1" dirty="0"/>
              <a:t>Has a collaborative physical health care plan been created for each patient with physical health needs</a:t>
            </a:r>
          </a:p>
          <a:p>
            <a:r>
              <a:rPr lang="en-GB" i="1" dirty="0"/>
              <a:t>Has a full medicines reconciliation been carried out within 24 hours?</a:t>
            </a:r>
          </a:p>
          <a:p>
            <a:r>
              <a:rPr lang="en-GB" i="1" dirty="0"/>
              <a:t>Is each admission used as an opportunity to improve physical health </a:t>
            </a:r>
          </a:p>
          <a:p>
            <a:r>
              <a:rPr lang="en-GB" i="1" dirty="0"/>
              <a:t>Does the organisation have policies / protocols covering the assessment / treatment of the physical health of patients; transfer (if necessary to a physical health care setting; involvement of patients and carers in the patient’s physical health care</a:t>
            </a:r>
          </a:p>
          <a:p>
            <a:r>
              <a:rPr lang="en-GB" i="1" dirty="0"/>
              <a:t>Does the organisation have an electronic patient record that allows audit/ coding of physical health conditions?</a:t>
            </a:r>
          </a:p>
          <a:p>
            <a:endParaRPr lang="en-GB" dirty="0"/>
          </a:p>
          <a:p>
            <a:pPr marL="0" indent="0">
              <a:buNone/>
            </a:pPr>
            <a:endParaRPr lang="en-GB" dirty="0"/>
          </a:p>
        </p:txBody>
      </p:sp>
    </p:spTree>
    <p:extLst>
      <p:ext uri="{BB962C8B-B14F-4D97-AF65-F5344CB8AC3E}">
        <p14:creationId xmlns:p14="http://schemas.microsoft.com/office/powerpoint/2010/main" val="338529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5210388"/>
          </a:xfrm>
        </p:spPr>
        <p:txBody>
          <a:bodyPr>
            <a:normAutofit/>
          </a:bodyPr>
          <a:lstStyle/>
          <a:p>
            <a:pPr marL="0" indent="0">
              <a:lnSpc>
                <a:spcPct val="150000"/>
              </a:lnSpc>
              <a:buNone/>
            </a:pPr>
            <a:r>
              <a:rPr lang="en-US" dirty="0"/>
              <a:t>Anonymous open access online surveys for </a:t>
            </a:r>
          </a:p>
          <a:p>
            <a:pPr>
              <a:lnSpc>
                <a:spcPct val="150000"/>
              </a:lnSpc>
              <a:buFontTx/>
              <a:buChar char="-"/>
            </a:pPr>
            <a:r>
              <a:rPr lang="en-US" dirty="0"/>
              <a:t>Healthcare professionals working in mental health inpatient settings</a:t>
            </a:r>
          </a:p>
          <a:p>
            <a:pPr>
              <a:lnSpc>
                <a:spcPct val="150000"/>
              </a:lnSpc>
              <a:buFontTx/>
              <a:buChar char="-"/>
            </a:pPr>
            <a:r>
              <a:rPr lang="en-US" dirty="0"/>
              <a:t>Patients </a:t>
            </a:r>
          </a:p>
          <a:p>
            <a:pPr>
              <a:lnSpc>
                <a:spcPct val="150000"/>
              </a:lnSpc>
              <a:buFontTx/>
              <a:buChar char="-"/>
            </a:pPr>
            <a:r>
              <a:rPr lang="en-US" dirty="0" err="1"/>
              <a:t>Carers</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Calibri" panose="020F0502020204030204"/>
                <a:ea typeface="+mn-ea"/>
                <a:cs typeface="+mn-cs"/>
              </a:rPr>
              <a:t>The study</a:t>
            </a:r>
          </a:p>
        </p:txBody>
      </p:sp>
    </p:spTree>
    <p:extLst>
      <p:ext uri="{BB962C8B-B14F-4D97-AF65-F5344CB8AC3E}">
        <p14:creationId xmlns:p14="http://schemas.microsoft.com/office/powerpoint/2010/main" val="315547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E612A"/>
          </a:solidFill>
        </p:spPr>
        <p:txBody>
          <a:bodyPr/>
          <a:lstStyle/>
          <a:p>
            <a:pPr algn="ctr"/>
            <a:r>
              <a:rPr lang="en-GB" b="1" dirty="0">
                <a:solidFill>
                  <a:schemeClr val="bg1"/>
                </a:solidFill>
              </a:rPr>
              <a:t>A Picture of Health?</a:t>
            </a: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a:t>Full report, summary and implementation tools are be found at</a:t>
            </a:r>
          </a:p>
          <a:p>
            <a:pPr marL="0" indent="0" algn="ctr">
              <a:buNone/>
            </a:pPr>
            <a:endParaRPr lang="en-GB" sz="3200" dirty="0"/>
          </a:p>
          <a:p>
            <a:pPr marL="0" indent="0" algn="ctr">
              <a:buNone/>
            </a:pPr>
            <a:r>
              <a:rPr lang="en-GB" u="sng" dirty="0">
                <a:solidFill>
                  <a:srgbClr val="0563C1"/>
                </a:solidFill>
                <a:effectLst/>
                <a:latin typeface="Calibri" panose="020F0502020204030204" pitchFamily="34" charset="0"/>
                <a:ea typeface="Calibri" panose="020F0502020204030204" pitchFamily="34" charset="0"/>
              </a:rPr>
              <a:t>https://ncepod.org.uk/2022phmh.html</a:t>
            </a:r>
            <a:endParaRPr lang="en-GB" sz="4400" dirty="0"/>
          </a:p>
        </p:txBody>
      </p:sp>
    </p:spTree>
    <p:extLst>
      <p:ext uri="{BB962C8B-B14F-4D97-AF65-F5344CB8AC3E}">
        <p14:creationId xmlns:p14="http://schemas.microsoft.com/office/powerpoint/2010/main" val="1207531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185" y="814692"/>
            <a:ext cx="8763629" cy="6043308"/>
          </a:xfrm>
        </p:spPr>
        <p:txBody>
          <a:bodyPr>
            <a:normAutofit/>
          </a:bodyPr>
          <a:lstStyle/>
          <a:p>
            <a:pPr marL="0" indent="0">
              <a:buNone/>
            </a:pPr>
            <a:r>
              <a:rPr lang="en-US" sz="2400" b="0" i="0" u="none" strike="noStrike" baseline="0" dirty="0">
                <a:solidFill>
                  <a:srgbClr val="211D1E"/>
                </a:solidFill>
              </a:rPr>
              <a:t>Adults aged 18 years and older who were admitted to a mental health inpatient setting for a period of more than one week during the study period of 1st November 2018 to 31st October 2019, and who had one or more of the following concomitant physical health conditions* recorded on discharge from the mental health facility: </a:t>
            </a:r>
          </a:p>
          <a:p>
            <a:pPr lvl="1"/>
            <a:r>
              <a:rPr lang="en-US" b="0" i="0" u="none" strike="noStrike" baseline="0" dirty="0">
                <a:solidFill>
                  <a:srgbClr val="211D1E"/>
                </a:solidFill>
              </a:rPr>
              <a:t>Chronic obstructive pulmonary disease/asthma </a:t>
            </a:r>
          </a:p>
          <a:p>
            <a:pPr lvl="1"/>
            <a:r>
              <a:rPr lang="en-GB" b="0" i="0" u="none" strike="noStrike" baseline="0" dirty="0">
                <a:solidFill>
                  <a:srgbClr val="211D1E"/>
                </a:solidFill>
              </a:rPr>
              <a:t>Cardiovascular disease</a:t>
            </a:r>
          </a:p>
          <a:p>
            <a:pPr lvl="1"/>
            <a:r>
              <a:rPr lang="en-GB" dirty="0">
                <a:solidFill>
                  <a:srgbClr val="211D1E"/>
                </a:solidFill>
              </a:rPr>
              <a:t>Diabetes</a:t>
            </a:r>
          </a:p>
          <a:p>
            <a:pPr marL="457200" lvl="1" indent="0">
              <a:buNone/>
            </a:pPr>
            <a:endParaRPr lang="en-GB" dirty="0">
              <a:solidFill>
                <a:srgbClr val="211D1E"/>
              </a:solidFil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211D1E"/>
                </a:solidFill>
                <a:effectLst/>
                <a:uLnTx/>
                <a:uFillTx/>
                <a:latin typeface="Calibri" panose="020F0502020204030204"/>
                <a:ea typeface="+mn-ea"/>
                <a:cs typeface="+mn-cs"/>
              </a:rPr>
              <a:t>OR: The physical health condition of the patient necessitated an acute transfer to a physical health hospital for assessment/ treatment/ stabilization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rgbClr val="211D1E"/>
              </a:solidFill>
              <a:effectLst/>
              <a:uLnTx/>
              <a:uFillTx/>
              <a:latin typeface="Calibri" panose="020F0502020204030204"/>
              <a:ea typeface="+mn-ea"/>
              <a:cs typeface="+mn-cs"/>
            </a:endParaRPr>
          </a:p>
          <a:p>
            <a:pPr marL="0" indent="0">
              <a:buNone/>
            </a:pPr>
            <a:r>
              <a:rPr lang="en-US" sz="2400" dirty="0">
                <a:solidFill>
                  <a:srgbClr val="211D1E"/>
                </a:solidFill>
              </a:rPr>
              <a:t>OR: The patient died in the mental health inpatient setting or within 30 days of discharge from the mental health inpatient setting</a:t>
            </a:r>
            <a:endParaRPr lang="en-GB" sz="2400" dirty="0">
              <a:solidFill>
                <a:srgbClr val="211D1E"/>
              </a:solidFill>
            </a:endParaRPr>
          </a:p>
          <a:p>
            <a:pPr marL="0" indent="0">
              <a:buNone/>
            </a:pPr>
            <a:r>
              <a:rPr lang="en-GB" sz="1800" b="0" i="0" u="none" strike="noStrike" baseline="0" dirty="0">
                <a:solidFill>
                  <a:srgbClr val="211D1E"/>
                </a:solidFill>
                <a:latin typeface="ZPVUG O+ Humanist 777 BT"/>
              </a:rPr>
              <a:t> </a:t>
            </a:r>
          </a:p>
          <a:p>
            <a:pPr marL="0" indent="0">
              <a:buNone/>
            </a:pPr>
            <a:endParaRPr lang="en-GB" sz="36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population</a:t>
            </a:r>
          </a:p>
        </p:txBody>
      </p:sp>
    </p:spTree>
    <p:extLst>
      <p:ext uri="{BB962C8B-B14F-4D97-AF65-F5344CB8AC3E}">
        <p14:creationId xmlns:p14="http://schemas.microsoft.com/office/powerpoint/2010/main" val="2370835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185" y="814692"/>
            <a:ext cx="8763629" cy="5683385"/>
          </a:xfrm>
        </p:spPr>
        <p:txBody>
          <a:bodyPr>
            <a:normAutofit/>
          </a:bodyPr>
          <a:lstStyle/>
          <a:p>
            <a:pPr marL="0" indent="0">
              <a:buNone/>
            </a:pPr>
            <a:r>
              <a:rPr lang="en-GB" sz="1800" b="0" i="0" u="none" strike="noStrike" baseline="0" dirty="0">
                <a:solidFill>
                  <a:srgbClr val="211D1E"/>
                </a:solidFill>
                <a:latin typeface="ZPVUG O+ Humanist 777 BT"/>
              </a:rPr>
              <a:t> </a:t>
            </a:r>
            <a:r>
              <a:rPr lang="en-US" dirty="0">
                <a:solidFill>
                  <a:srgbClr val="211D1E"/>
                </a:solidFill>
              </a:rPr>
              <a:t>Exclusions</a:t>
            </a:r>
          </a:p>
          <a:p>
            <a:pPr lvl="1"/>
            <a:r>
              <a:rPr lang="en-US" sz="2000" b="0" i="0" u="none" strike="noStrike" baseline="0" dirty="0">
                <a:solidFill>
                  <a:srgbClr val="211D1E"/>
                </a:solidFill>
              </a:rPr>
              <a:t>Suicides, homicides and self-harm related deaths as this group of patients is covered by the National Confidential Inquiry into Suicide and Safety in Mental Health (NCISH)</a:t>
            </a:r>
          </a:p>
          <a:p>
            <a:pPr marL="457200" lvl="1" indent="0">
              <a:buNone/>
            </a:pPr>
            <a:endParaRPr lang="en-US" sz="2000" b="0" i="0" u="none" strike="noStrike" baseline="0" dirty="0">
              <a:solidFill>
                <a:srgbClr val="211D1E"/>
              </a:solidFill>
            </a:endParaRPr>
          </a:p>
          <a:p>
            <a:pPr lvl="1"/>
            <a:r>
              <a:rPr lang="en-US" sz="2000" b="0" i="0" u="none" strike="noStrike" baseline="0" dirty="0">
                <a:solidFill>
                  <a:srgbClr val="211D1E"/>
                </a:solidFill>
              </a:rPr>
              <a:t>Patients in hospitals who were part of tertiary commissioned services – these encompassed patients with dementia, other organic brain injury or learning disability not in conjunction with any other mental health condition</a:t>
            </a:r>
            <a:endParaRPr lang="en-GB" sz="36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Calibri" panose="020F0502020204030204"/>
                <a:ea typeface="+mn-ea"/>
                <a:cs typeface="+mn-cs"/>
              </a:rPr>
              <a:t>Study population</a:t>
            </a:r>
          </a:p>
        </p:txBody>
      </p:sp>
    </p:spTree>
    <p:extLst>
      <p:ext uri="{BB962C8B-B14F-4D97-AF65-F5344CB8AC3E}">
        <p14:creationId xmlns:p14="http://schemas.microsoft.com/office/powerpoint/2010/main" val="43242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a:solidFill>
                  <a:schemeClr val="bg1"/>
                </a:solidFill>
              </a:rPr>
              <a:t>Study sample</a:t>
            </a:r>
            <a:endParaRPr lang="en-GB" sz="3200" dirty="0">
              <a:solidFill>
                <a:schemeClr val="bg1"/>
              </a:solidFill>
            </a:endParaRPr>
          </a:p>
        </p:txBody>
      </p:sp>
      <p:pic>
        <p:nvPicPr>
          <p:cNvPr id="3" name="Picture 2">
            <a:extLst>
              <a:ext uri="{FF2B5EF4-FFF2-40B4-BE49-F238E27FC236}">
                <a16:creationId xmlns:a16="http://schemas.microsoft.com/office/drawing/2014/main" id="{D8C4DC4B-766F-4308-B4DE-905D23D4D066}"/>
              </a:ext>
            </a:extLst>
          </p:cNvPr>
          <p:cNvPicPr>
            <a:picLocks noChangeAspect="1"/>
          </p:cNvPicPr>
          <p:nvPr/>
        </p:nvPicPr>
        <p:blipFill>
          <a:blip r:embed="rId3"/>
          <a:stretch>
            <a:fillRect/>
          </a:stretch>
        </p:blipFill>
        <p:spPr>
          <a:xfrm>
            <a:off x="990100" y="923575"/>
            <a:ext cx="7163800" cy="5010849"/>
          </a:xfrm>
          <a:prstGeom prst="rect">
            <a:avLst/>
          </a:prstGeom>
        </p:spPr>
      </p:pic>
    </p:spTree>
    <p:extLst>
      <p:ext uri="{BB962C8B-B14F-4D97-AF65-F5344CB8AC3E}">
        <p14:creationId xmlns:p14="http://schemas.microsoft.com/office/powerpoint/2010/main" val="1708225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Overall assessment of care</a:t>
            </a:r>
          </a:p>
        </p:txBody>
      </p:sp>
      <p:sp>
        <p:nvSpPr>
          <p:cNvPr id="6" name="TextBox 5">
            <a:extLst>
              <a:ext uri="{FF2B5EF4-FFF2-40B4-BE49-F238E27FC236}">
                <a16:creationId xmlns:a16="http://schemas.microsoft.com/office/drawing/2014/main" id="{609DBEBA-BD96-4671-AFE2-47C29A9558B0}"/>
              </a:ext>
            </a:extLst>
          </p:cNvPr>
          <p:cNvSpPr txBox="1"/>
          <p:nvPr/>
        </p:nvSpPr>
        <p:spPr>
          <a:xfrm>
            <a:off x="1708340" y="5172680"/>
            <a:ext cx="6127318" cy="461665"/>
          </a:xfrm>
          <a:prstGeom prst="rect">
            <a:avLst/>
          </a:prstGeom>
          <a:noFill/>
        </p:spPr>
        <p:txBody>
          <a:bodyPr wrap="square" rtlCol="0">
            <a:spAutoFit/>
          </a:bodyPr>
          <a:lstStyle/>
          <a:p>
            <a:r>
              <a:rPr lang="en-US" sz="1200" b="1" i="0" u="none" strike="noStrike" baseline="0" dirty="0">
                <a:solidFill>
                  <a:srgbClr val="211D1E"/>
                </a:solidFill>
              </a:rPr>
              <a:t>Figure 12.2 Overall quality of care </a:t>
            </a:r>
            <a:endParaRPr lang="en-GB" sz="1200" b="0" i="0" u="none" strike="noStrike" baseline="0" dirty="0">
              <a:solidFill>
                <a:srgbClr val="211D1E"/>
              </a:solidFill>
            </a:endParaRPr>
          </a:p>
          <a:p>
            <a:r>
              <a:rPr lang="en-GB" sz="1200" b="0" i="1" u="none" strike="noStrike" baseline="0" dirty="0">
                <a:solidFill>
                  <a:srgbClr val="211D1E"/>
                </a:solidFill>
              </a:rPr>
              <a:t>Case reviewer data </a:t>
            </a:r>
            <a:endParaRPr lang="en-GB" sz="1200" dirty="0"/>
          </a:p>
        </p:txBody>
      </p:sp>
      <p:pic>
        <p:nvPicPr>
          <p:cNvPr id="3" name="Picture 2">
            <a:extLst>
              <a:ext uri="{FF2B5EF4-FFF2-40B4-BE49-F238E27FC236}">
                <a16:creationId xmlns:a16="http://schemas.microsoft.com/office/drawing/2014/main" id="{C33200AC-DF21-444D-BF02-11D280387E6F}"/>
              </a:ext>
            </a:extLst>
          </p:cNvPr>
          <p:cNvPicPr>
            <a:picLocks noChangeAspect="1"/>
          </p:cNvPicPr>
          <p:nvPr/>
        </p:nvPicPr>
        <p:blipFill rotWithShape="1">
          <a:blip r:embed="rId3"/>
          <a:srcRect b="12530"/>
          <a:stretch/>
        </p:blipFill>
        <p:spPr>
          <a:xfrm>
            <a:off x="728126" y="1223655"/>
            <a:ext cx="7687748" cy="3858012"/>
          </a:xfrm>
          <a:prstGeom prst="rect">
            <a:avLst/>
          </a:prstGeom>
        </p:spPr>
      </p:pic>
    </p:spTree>
    <p:extLst>
      <p:ext uri="{BB962C8B-B14F-4D97-AF65-F5344CB8AC3E}">
        <p14:creationId xmlns:p14="http://schemas.microsoft.com/office/powerpoint/2010/main" val="100132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666" y="839449"/>
            <a:ext cx="8195422" cy="1757448"/>
          </a:xfrm>
        </p:spPr>
        <p:txBody>
          <a:bodyPr>
            <a:normAutofit/>
          </a:bodyPr>
          <a:lstStyle/>
          <a:p>
            <a:pPr marL="0" indent="0">
              <a:buNone/>
            </a:pPr>
            <a:r>
              <a:rPr lang="en-US" b="1" i="1" dirty="0"/>
              <a:t>Assess patients for acute physical health conditions on arrival at a mental health inpatient setting and then undertake a detailed physical health assessment once the patient is admitted</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(1)</a:t>
            </a:r>
          </a:p>
        </p:txBody>
      </p:sp>
      <p:sp>
        <p:nvSpPr>
          <p:cNvPr id="6" name="TextBox 5">
            <a:extLst>
              <a:ext uri="{FF2B5EF4-FFF2-40B4-BE49-F238E27FC236}">
                <a16:creationId xmlns:a16="http://schemas.microsoft.com/office/drawing/2014/main" id="{69D9F51B-BFC0-4061-82ED-8F9880A6EA49}"/>
              </a:ext>
            </a:extLst>
          </p:cNvPr>
          <p:cNvSpPr txBox="1"/>
          <p:nvPr/>
        </p:nvSpPr>
        <p:spPr>
          <a:xfrm>
            <a:off x="574515" y="2596897"/>
            <a:ext cx="7994969" cy="3594702"/>
          </a:xfrm>
          <a:prstGeom prst="rect">
            <a:avLst/>
          </a:prstGeom>
          <a:noFill/>
        </p:spPr>
        <p:txBody>
          <a:bodyPr wrap="square">
            <a:spAutoFit/>
          </a:bodyPr>
          <a:lstStyle/>
          <a:p>
            <a:pPr>
              <a:lnSpc>
                <a:spcPct val="150000"/>
              </a:lnSpc>
            </a:pPr>
            <a:r>
              <a:rPr lang="en-US" sz="2200" b="0" i="0" u="none" strike="noStrike" baseline="0" dirty="0">
                <a:solidFill>
                  <a:srgbClr val="211D1E"/>
                </a:solidFill>
              </a:rPr>
              <a:t>Patients admitted for mental healthcare but who are also physically unwell need complex care. Patients may need a transfer to a physical health hospital for an acute condition, and/or they may have at least one long-term physical health condition that needs monitoring. Physical health conditions were not included in the initial clerking for 29/150 (19.3%) patients and a detailed physical health assessment was not undertaken appropriately for 28/126 (22.2%) patients. </a:t>
            </a:r>
            <a:endParaRPr lang="en-GB" sz="2200" dirty="0"/>
          </a:p>
        </p:txBody>
      </p:sp>
    </p:spTree>
    <p:extLst>
      <p:ext uri="{BB962C8B-B14F-4D97-AF65-F5344CB8AC3E}">
        <p14:creationId xmlns:p14="http://schemas.microsoft.com/office/powerpoint/2010/main" val="3417492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61873"/>
            <a:ext cx="8076438" cy="1335024"/>
          </a:xfrm>
        </p:spPr>
        <p:txBody>
          <a:bodyPr>
            <a:normAutofit/>
          </a:bodyPr>
          <a:lstStyle/>
          <a:p>
            <a:pPr marL="0" indent="0">
              <a:buNone/>
            </a:pPr>
            <a:r>
              <a:rPr lang="en-US" b="1" i="1" dirty="0"/>
              <a:t>Develop a physical healthcare plan for patients</a:t>
            </a:r>
          </a:p>
          <a:p>
            <a:pPr marL="0" indent="0">
              <a:buNone/>
            </a:pPr>
            <a:r>
              <a:rPr lang="en-US" b="1" i="1" dirty="0"/>
              <a:t>admitted to a mental health inpatient setting</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(2)</a:t>
            </a:r>
          </a:p>
        </p:txBody>
      </p:sp>
      <p:sp>
        <p:nvSpPr>
          <p:cNvPr id="2" name="TextBox 1">
            <a:extLst>
              <a:ext uri="{FF2B5EF4-FFF2-40B4-BE49-F238E27FC236}">
                <a16:creationId xmlns:a16="http://schemas.microsoft.com/office/drawing/2014/main" id="{D325B8ED-7675-46DA-A313-3ECBE940A75E}"/>
              </a:ext>
            </a:extLst>
          </p:cNvPr>
          <p:cNvSpPr txBox="1"/>
          <p:nvPr/>
        </p:nvSpPr>
        <p:spPr>
          <a:xfrm>
            <a:off x="628650" y="2596897"/>
            <a:ext cx="7886700" cy="3086871"/>
          </a:xfrm>
          <a:prstGeom prst="rect">
            <a:avLst/>
          </a:prstGeom>
          <a:noFill/>
        </p:spPr>
        <p:txBody>
          <a:bodyPr wrap="square" rtlCol="0">
            <a:spAutoFit/>
          </a:bodyPr>
          <a:lstStyle/>
          <a:p>
            <a:pPr marL="0" indent="0" algn="just">
              <a:lnSpc>
                <a:spcPct val="150000"/>
              </a:lnSpc>
              <a:buNone/>
            </a:pPr>
            <a:r>
              <a:rPr lang="en-US" sz="2200" b="0" i="0" u="none" strike="noStrike" baseline="0" dirty="0">
                <a:solidFill>
                  <a:srgbClr val="211D1E"/>
                </a:solidFill>
              </a:rPr>
              <a:t>The ongoing physical healthcare of patients should be monitored to prevent deterioration. A plan for physical health observations was not documented for 48/217 (22.1%) patients and no advice was given about who should be notified in the event of physical health concerns for 47/169 (27.8%) patients. Physical healthcare plans were formulated for only 155/291 (53.3%) patients. </a:t>
            </a:r>
            <a:endParaRPr lang="en-US" sz="2200" dirty="0"/>
          </a:p>
        </p:txBody>
      </p:sp>
    </p:spTree>
    <p:extLst>
      <p:ext uri="{BB962C8B-B14F-4D97-AF65-F5344CB8AC3E}">
        <p14:creationId xmlns:p14="http://schemas.microsoft.com/office/powerpoint/2010/main" val="42526176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CB8BDE20-EA9F-48C0-BCF7-295D17BAEA15}" vid="{7620A22F-C2F8-4A2E-89E9-8650385E8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488</TotalTime>
  <Words>4111</Words>
  <Application>Microsoft Office PowerPoint</Application>
  <PresentationFormat>On-screen Show (4:3)</PresentationFormat>
  <Paragraphs>329</Paragraphs>
  <Slides>30</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Calibri </vt:lpstr>
      <vt:lpstr>Calibri Light</vt:lpstr>
      <vt:lpstr>Humanist 77 7 BT</vt:lpstr>
      <vt:lpstr>PCAYR I+ Humanist 777 BT</vt:lpstr>
      <vt:lpstr>Times New Roman</vt:lpstr>
      <vt:lpstr>ZPVUG O+ Humanist 777 BT</vt:lpstr>
      <vt:lpstr>Office Theme</vt:lpstr>
      <vt:lpstr>A Picture of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A Picture of Health?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to Swallow?</dc:title>
  <dc:creator>D'Marieanne Koomson</dc:creator>
  <cp:lastModifiedBy>Hannah Shotton</cp:lastModifiedBy>
  <cp:revision>16</cp:revision>
  <cp:lastPrinted>2018-08-13T16:26:21Z</cp:lastPrinted>
  <dcterms:created xsi:type="dcterms:W3CDTF">2021-07-06T12:21:56Z</dcterms:created>
  <dcterms:modified xsi:type="dcterms:W3CDTF">2022-04-07T18:33:59Z</dcterms:modified>
</cp:coreProperties>
</file>